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68" r:id="rId3"/>
    <p:sldId id="269" r:id="rId4"/>
    <p:sldId id="270" r:id="rId5"/>
    <p:sldId id="272" r:id="rId6"/>
    <p:sldId id="271" r:id="rId7"/>
    <p:sldId id="273" r:id="rId8"/>
    <p:sldId id="27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731D18-D1A1-4255-ADD0-BAE56320DB80}" v="23" dt="2021-10-04T21:06:18.5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08" y="6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6B6B8-F1D4-46A1-8394-2C7E4DD9A5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7F2F29-EEEE-4C17-A2EB-E6A1B80FD0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AEE928-ABB7-43BA-B822-7D6BFF230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2EC04-AA21-44AA-AB3F-9386BB78A5FD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D54CC0-F176-40E5-8753-0BEE405E0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33AE6F-4F2B-4B7C-8954-D696E1A34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F011-D5D7-43FE-BC8D-100F2A250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295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E341-1060-43D1-83EF-249BE7FC3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7D32E-F44E-4E1F-8CAB-47AEB0E02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8E0075-6E5D-4D38-B15F-62F57317E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2EC04-AA21-44AA-AB3F-9386BB78A5FD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98634-172B-4971-BA49-301287BD5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8FDD3-EAE2-4F82-97CD-985253612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F011-D5D7-43FE-BC8D-100F2A250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050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C1298-D2DB-4D76-A836-87802808B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03DE34-9437-4397-8069-008387F577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DB990-C414-4DFA-9B32-B2122FE70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2EC04-AA21-44AA-AB3F-9386BB78A5FD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7ADF34-8705-4F97-8C4C-8BC00EAF0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E2CDAF-5C76-46CB-BC5C-36F82C9BC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F011-D5D7-43FE-BC8D-100F2A250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243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9A233-B467-4202-ACAB-8C861ACD8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B55ED-4F53-4374-9430-D2A2340E46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502DE0-5FEF-431D-BBF9-E40F929B0C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9F5014-FF76-4E5C-8B7E-C4732655F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2EC04-AA21-44AA-AB3F-9386BB78A5FD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F73731-E3D5-4A91-87D4-C8EA916DC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D73E2D-304F-4EB1-9D16-90F305B3D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F011-D5D7-43FE-BC8D-100F2A250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798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FE7AD-BE8D-49DA-93DE-D1A05FB6D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7CB8B6-9D5B-4ED7-861D-E71CBF7B0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A7C45E-4FEF-4220-B9F6-D474EC907B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3FD74F-2369-4E6D-8D20-BEE79326BB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F8C1AC-85E9-4263-B504-C436DF773E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E2351C-BBA1-4FC0-86BC-C1FC52361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2EC04-AA21-44AA-AB3F-9386BB78A5FD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6CBAF4-B890-4F00-949A-546E10A1E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0C0B47-8125-4C16-9929-D9FAA604A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F011-D5D7-43FE-BC8D-100F2A250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589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0C1DE-4966-4FCA-B9BE-0D14184D0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601FB9-43A2-4C4C-84A8-D3E990D7D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2EC04-AA21-44AA-AB3F-9386BB78A5FD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1E507B-49F4-4809-8F4B-D781FCE5D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D7B562-3080-4F7D-9734-1DC8F49D9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F011-D5D7-43FE-BC8D-100F2A250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397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106CF1-AA92-4739-AFA2-F0DC75C12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2EC04-AA21-44AA-AB3F-9386BB78A5FD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89BBDE-1D99-44E0-A28F-435A4DBEC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C66E63-A9CE-4A4A-9ED7-3016B18D7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F011-D5D7-43FE-BC8D-100F2A250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3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0DCC3-8595-44AF-ADE8-B679A1599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AA475-3F04-44BF-A2EE-FA81430B1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88241A-0707-4948-A612-459ADA3C7A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BFAF9E-DAD0-4BDE-A727-8B3BDE374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2EC04-AA21-44AA-AB3F-9386BB78A5FD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192796-0AE2-4E8C-8B20-44604A588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C82AE3-23C2-4AC7-AA64-2D615A268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F011-D5D7-43FE-BC8D-100F2A250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804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9C8E4-E69F-4157-A713-6E63F28E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E6114C-A34B-436D-8BC9-1FA47EE2A6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F27A79-A010-4071-BE51-9B89425DB6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F8B1BC-3582-4D45-84E8-7DC7B59E1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2EC04-AA21-44AA-AB3F-9386BB78A5FD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A21878-8C32-4950-8351-2815EEEFE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938AD2-54C5-4070-85BA-9DF277AF6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F011-D5D7-43FE-BC8D-100F2A250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116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3AE16-1C01-4D01-9AF2-67C1BC32B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713688-5236-48CC-9636-77302102D1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1A998-7B81-448D-9B57-D101412BF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2EC04-AA21-44AA-AB3F-9386BB78A5FD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43F14F-83F3-4C65-AF3D-324D74987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035D8A-3C96-4144-83D0-96BB6A1AA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F011-D5D7-43FE-BC8D-100F2A250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12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66EBC7-2466-4826-8530-116B6A85A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A2696A-7B4D-4562-856D-E064BDA477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7A98B7-5DB9-4708-8841-D2E79A634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2EC04-AA21-44AA-AB3F-9386BB78A5FD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ADD2D-367F-4078-AD7F-706AB8D34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CE173-E7EC-4E64-9F3B-952B034F0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4F011-D5D7-43FE-BC8D-100F2A250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66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50FA82-0503-43EB-A4C4-BB0F67E15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CEB123-AAF4-48F5-9D4C-67A654447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0928CD-35CB-4649-BB75-77225715FB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82EC04-AA21-44AA-AB3F-9386BB78A5FD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CEE192-4E52-428F-A5D8-E205C3466B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3EB6E-3580-4EF0-8675-F66E602BD7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4F011-D5D7-43FE-BC8D-100F2A250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614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8C2426F-300C-4A60-98A2-030E17F37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7484"/>
            <a:ext cx="12192000" cy="6972968"/>
          </a:xfrm>
          <a:prstGeom prst="rect">
            <a:avLst/>
          </a:prstGeom>
        </p:spPr>
      </p:pic>
      <p:sp>
        <p:nvSpPr>
          <p:cNvPr id="14" name="Freeform: Shape 9">
            <a:extLst>
              <a:ext uri="{FF2B5EF4-FFF2-40B4-BE49-F238E27FC236}">
                <a16:creationId xmlns:a16="http://schemas.microsoft.com/office/drawing/2014/main" id="{6B3BAD04-E614-4C16-8360-019FCF004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23809"/>
            <a:ext cx="11016943" cy="2262375"/>
          </a:xfrm>
          <a:custGeom>
            <a:avLst/>
            <a:gdLst>
              <a:gd name="connsiteX0" fmla="*/ 0 w 11016943"/>
              <a:gd name="connsiteY0" fmla="*/ 0 h 2262375"/>
              <a:gd name="connsiteX1" fmla="*/ 9969166 w 11016943"/>
              <a:gd name="connsiteY1" fmla="*/ 0 h 2262375"/>
              <a:gd name="connsiteX2" fmla="*/ 11016943 w 11016943"/>
              <a:gd name="connsiteY2" fmla="*/ 2262375 h 2262375"/>
              <a:gd name="connsiteX3" fmla="*/ 4942050 w 11016943"/>
              <a:gd name="connsiteY3" fmla="*/ 2262375 h 2262375"/>
              <a:gd name="connsiteX4" fmla="*/ 4582160 w 11016943"/>
              <a:gd name="connsiteY4" fmla="*/ 2262375 h 2262375"/>
              <a:gd name="connsiteX5" fmla="*/ 0 w 11016943"/>
              <a:gd name="connsiteY5" fmla="*/ 2262375 h 226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16943" h="2262375">
                <a:moveTo>
                  <a:pt x="0" y="0"/>
                </a:moveTo>
                <a:lnTo>
                  <a:pt x="9969166" y="0"/>
                </a:lnTo>
                <a:lnTo>
                  <a:pt x="11016943" y="2262375"/>
                </a:lnTo>
                <a:lnTo>
                  <a:pt x="4942050" y="2262375"/>
                </a:lnTo>
                <a:lnTo>
                  <a:pt x="4582160" y="2262375"/>
                </a:lnTo>
                <a:lnTo>
                  <a:pt x="0" y="2262375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D2BE1D-B8F4-4C57-916B-EC255E0C0D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9" y="5543643"/>
            <a:ext cx="8856058" cy="4797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2000">
                <a:solidFill>
                  <a:srgbClr val="FFFFFF"/>
                </a:solidFill>
              </a:rPr>
              <a:t>Bruce Patterson – </a:t>
            </a:r>
            <a:r>
              <a:rPr lang="en-US" sz="2000" err="1">
                <a:solidFill>
                  <a:srgbClr val="FFFFFF"/>
                </a:solidFill>
              </a:rPr>
              <a:t>EntryPoint</a:t>
            </a:r>
            <a:r>
              <a:rPr lang="en-US" sz="2000">
                <a:solidFill>
                  <a:srgbClr val="FFFFFF"/>
                </a:solidFill>
              </a:rPr>
              <a:t> Networks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516B02-0140-4565-BF3B-022D0E0F24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473" y="4199861"/>
            <a:ext cx="8856059" cy="1336826"/>
          </a:xfrm>
        </p:spPr>
        <p:txBody>
          <a:bodyPr>
            <a:normAutofit/>
          </a:bodyPr>
          <a:lstStyle/>
          <a:p>
            <a:pPr algn="l"/>
            <a:r>
              <a:rPr lang="en-US" sz="5400" dirty="0" err="1">
                <a:solidFill>
                  <a:srgbClr val="FFFFFF"/>
                </a:solidFill>
              </a:rPr>
              <a:t>ArlFiber</a:t>
            </a:r>
            <a:r>
              <a:rPr lang="en-US" sz="5400" dirty="0">
                <a:solidFill>
                  <a:srgbClr val="FFFFFF"/>
                </a:solidFill>
              </a:rPr>
              <a:t> Coalition</a:t>
            </a:r>
          </a:p>
        </p:txBody>
      </p:sp>
      <p:pic>
        <p:nvPicPr>
          <p:cNvPr id="4" name="Picture 5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E94407CF-2160-4259-BBA6-446693653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4334" y="4307000"/>
            <a:ext cx="1453661" cy="183419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EB0B5D69-ABCF-4C68-A704-AE02C52FF9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73" y="230700"/>
            <a:ext cx="3857625" cy="134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696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98EA02-F22F-40E8-9937-275B9601F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>
            <a:normAutofit/>
          </a:bodyPr>
          <a:lstStyle/>
          <a:p>
            <a:r>
              <a:rPr lang="en-US" dirty="0"/>
              <a:t>100 Year Infrastructure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0823D4-5469-4948-8E18-7F31532C0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" y="1707173"/>
            <a:ext cx="3425957" cy="34431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E5851-9F70-4732-AA8C-97E05A6B8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5" y="2022601"/>
            <a:ext cx="7161017" cy="4154361"/>
          </a:xfrm>
        </p:spPr>
        <p:txBody>
          <a:bodyPr>
            <a:normAutofit/>
          </a:bodyPr>
          <a:lstStyle/>
          <a:p>
            <a:r>
              <a:rPr lang="en-US" sz="2000" dirty="0"/>
              <a:t>National Science Foundation – Looking Beyond the Internet (2016)</a:t>
            </a:r>
          </a:p>
          <a:p>
            <a:r>
              <a:rPr lang="en-US" sz="2000" dirty="0"/>
              <a:t>‘The world is now in the early stages of simultaneous revolutionary deep changes in the foundations of… communications technology.’</a:t>
            </a:r>
          </a:p>
          <a:p>
            <a:r>
              <a:rPr lang="en-US" sz="2000" dirty="0"/>
              <a:t>‘The global Internet will be almost unrecognizable ten years from now.’</a:t>
            </a:r>
          </a:p>
          <a:p>
            <a:r>
              <a:rPr lang="en-US" sz="2000" dirty="0"/>
              <a:t>‘Core network hardware infrastructure will need to accommodate new capabilities such as dynamic resource provisioning and higher performance while also enabling software defined infrastructure programmability for customization and innovation.’</a:t>
            </a:r>
          </a:p>
        </p:txBody>
      </p:sp>
    </p:spTree>
    <p:extLst>
      <p:ext uri="{BB962C8B-B14F-4D97-AF65-F5344CB8AC3E}">
        <p14:creationId xmlns:p14="http://schemas.microsoft.com/office/powerpoint/2010/main" val="14405572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9FD95F-FC95-4A34-BFC9-A57D22760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2350" y="1235870"/>
            <a:ext cx="1197358" cy="11001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31F2E7-2D3A-40E5-947C-60F2E9CA19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3092" y="2880312"/>
            <a:ext cx="1201016" cy="10973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881610-1724-43DE-8265-C4535C696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692" y="4524755"/>
            <a:ext cx="1201016" cy="10973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6559D6-BA87-4F0D-AC0D-DA017B46BA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8803" y="2880311"/>
            <a:ext cx="1097376" cy="1097376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40A4420-C57A-4002-A92A-B2723B6150C1}"/>
              </a:ext>
            </a:extLst>
          </p:cNvPr>
          <p:cNvCxnSpPr>
            <a:cxnSpLocks/>
          </p:cNvCxnSpPr>
          <p:nvPr/>
        </p:nvCxnSpPr>
        <p:spPr>
          <a:xfrm>
            <a:off x="3200616" y="3429000"/>
            <a:ext cx="5790767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C28C0E4F-777E-4A4B-9F70-99E78D0F4A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804899">
            <a:off x="2959544" y="2333860"/>
            <a:ext cx="5638264" cy="3353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F22A36-A07D-4D10-839B-B9A878A2C7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36231">
            <a:off x="2903087" y="4236270"/>
            <a:ext cx="5734709" cy="33530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4632468-760F-4F15-9EFD-45F7F8DC775F}"/>
              </a:ext>
            </a:extLst>
          </p:cNvPr>
          <p:cNvSpPr txBox="1"/>
          <p:nvPr/>
        </p:nvSpPr>
        <p:spPr>
          <a:xfrm>
            <a:off x="1250208" y="1235870"/>
            <a:ext cx="23945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Traditional</a:t>
            </a:r>
          </a:p>
        </p:txBody>
      </p:sp>
    </p:spTree>
    <p:extLst>
      <p:ext uri="{BB962C8B-B14F-4D97-AF65-F5344CB8AC3E}">
        <p14:creationId xmlns:p14="http://schemas.microsoft.com/office/powerpoint/2010/main" val="2966598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9FD95F-FC95-4A34-BFC9-A57D22760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2350" y="1235870"/>
            <a:ext cx="1197358" cy="11001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31F2E7-2D3A-40E5-947C-60F2E9CA19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3092" y="2880312"/>
            <a:ext cx="1201016" cy="10973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881610-1724-43DE-8265-C4535C696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692" y="4524755"/>
            <a:ext cx="1201016" cy="10973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6559D6-BA87-4F0D-AC0D-DA017B46BA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8803" y="2880311"/>
            <a:ext cx="1097376" cy="109737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4632468-760F-4F15-9EFD-45F7F8DC775F}"/>
              </a:ext>
            </a:extLst>
          </p:cNvPr>
          <p:cNvSpPr txBox="1"/>
          <p:nvPr/>
        </p:nvSpPr>
        <p:spPr>
          <a:xfrm>
            <a:off x="1250208" y="1235870"/>
            <a:ext cx="20540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Software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E02B02-97CB-4F27-BE7E-C29034CCEA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5186" y="1493371"/>
            <a:ext cx="4728959" cy="3871256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32ACE35-EDFE-45D0-B055-636EF79C23EC}"/>
              </a:ext>
            </a:extLst>
          </p:cNvPr>
          <p:cNvCxnSpPr/>
          <p:nvPr/>
        </p:nvCxnSpPr>
        <p:spPr>
          <a:xfrm flipV="1">
            <a:off x="7258050" y="1943756"/>
            <a:ext cx="980642" cy="49464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369A74F-3E85-4A73-BFDE-CB4D9A21FE9C}"/>
              </a:ext>
            </a:extLst>
          </p:cNvPr>
          <p:cNvCxnSpPr>
            <a:endCxn id="5" idx="1"/>
          </p:cNvCxnSpPr>
          <p:nvPr/>
        </p:nvCxnSpPr>
        <p:spPr>
          <a:xfrm>
            <a:off x="7804484" y="3429000"/>
            <a:ext cx="1348608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3FA50A3-8081-45DE-8113-DFE41AD9D176}"/>
              </a:ext>
            </a:extLst>
          </p:cNvPr>
          <p:cNvCxnSpPr/>
          <p:nvPr/>
        </p:nvCxnSpPr>
        <p:spPr>
          <a:xfrm>
            <a:off x="7258050" y="4524755"/>
            <a:ext cx="1059782" cy="44027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A225235-F0DD-4A49-9DBA-745F3C33DCA3}"/>
              </a:ext>
            </a:extLst>
          </p:cNvPr>
          <p:cNvCxnSpPr/>
          <p:nvPr/>
        </p:nvCxnSpPr>
        <p:spPr>
          <a:xfrm>
            <a:off x="3160295" y="3428999"/>
            <a:ext cx="770021" cy="1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4390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9FD95F-FC95-4A34-BFC9-A57D22760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2350" y="1235870"/>
            <a:ext cx="1197358" cy="11001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31F2E7-2D3A-40E5-947C-60F2E9CA19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3092" y="2880312"/>
            <a:ext cx="1201016" cy="10973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881610-1724-43DE-8265-C4535C696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692" y="4524755"/>
            <a:ext cx="1201016" cy="10973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6559D6-BA87-4F0D-AC0D-DA017B46BA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8803" y="2880311"/>
            <a:ext cx="1097376" cy="109737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4632468-760F-4F15-9EFD-45F7F8DC775F}"/>
              </a:ext>
            </a:extLst>
          </p:cNvPr>
          <p:cNvSpPr txBox="1"/>
          <p:nvPr/>
        </p:nvSpPr>
        <p:spPr>
          <a:xfrm>
            <a:off x="1250208" y="1235870"/>
            <a:ext cx="20540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Software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E02B02-97CB-4F27-BE7E-C29034CCEA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5186" y="1493371"/>
            <a:ext cx="4728959" cy="3871256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32ACE35-EDFE-45D0-B055-636EF79C23EC}"/>
              </a:ext>
            </a:extLst>
          </p:cNvPr>
          <p:cNvCxnSpPr/>
          <p:nvPr/>
        </p:nvCxnSpPr>
        <p:spPr>
          <a:xfrm flipV="1">
            <a:off x="7258050" y="1943756"/>
            <a:ext cx="980642" cy="49464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369A74F-3E85-4A73-BFDE-CB4D9A21FE9C}"/>
              </a:ext>
            </a:extLst>
          </p:cNvPr>
          <p:cNvCxnSpPr>
            <a:endCxn id="5" idx="1"/>
          </p:cNvCxnSpPr>
          <p:nvPr/>
        </p:nvCxnSpPr>
        <p:spPr>
          <a:xfrm>
            <a:off x="7804484" y="3429000"/>
            <a:ext cx="1348608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3FA50A3-8081-45DE-8113-DFE41AD9D176}"/>
              </a:ext>
            </a:extLst>
          </p:cNvPr>
          <p:cNvCxnSpPr/>
          <p:nvPr/>
        </p:nvCxnSpPr>
        <p:spPr>
          <a:xfrm>
            <a:off x="7258050" y="4524755"/>
            <a:ext cx="1059782" cy="44027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A225235-F0DD-4A49-9DBA-745F3C33DCA3}"/>
              </a:ext>
            </a:extLst>
          </p:cNvPr>
          <p:cNvCxnSpPr/>
          <p:nvPr/>
        </p:nvCxnSpPr>
        <p:spPr>
          <a:xfrm>
            <a:off x="3160295" y="3428999"/>
            <a:ext cx="770021" cy="1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DED3F83-C172-4457-B323-3525B8BBB2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8804" y="4524755"/>
            <a:ext cx="1097375" cy="1103472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D2C3D56-6FE1-44BF-916C-6E998E93395F}"/>
              </a:ext>
            </a:extLst>
          </p:cNvPr>
          <p:cNvCxnSpPr/>
          <p:nvPr/>
        </p:nvCxnSpPr>
        <p:spPr>
          <a:xfrm flipV="1">
            <a:off x="3221499" y="4347411"/>
            <a:ext cx="1021638" cy="726031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1326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9FD95F-FC95-4A34-BFC9-A57D22760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2350" y="1235870"/>
            <a:ext cx="1197358" cy="11001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31F2E7-2D3A-40E5-947C-60F2E9CA19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3092" y="2880312"/>
            <a:ext cx="1201016" cy="10973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881610-1724-43DE-8265-C4535C696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692" y="4524755"/>
            <a:ext cx="1201016" cy="10973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6559D6-BA87-4F0D-AC0D-DA017B46BA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8803" y="2880311"/>
            <a:ext cx="1097376" cy="109737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4632468-760F-4F15-9EFD-45F7F8DC775F}"/>
              </a:ext>
            </a:extLst>
          </p:cNvPr>
          <p:cNvSpPr txBox="1"/>
          <p:nvPr/>
        </p:nvSpPr>
        <p:spPr>
          <a:xfrm>
            <a:off x="1250208" y="1235870"/>
            <a:ext cx="20540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Software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E02B02-97CB-4F27-BE7E-C29034CCEA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5186" y="1493371"/>
            <a:ext cx="4728959" cy="3871256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32ACE35-EDFE-45D0-B055-636EF79C23EC}"/>
              </a:ext>
            </a:extLst>
          </p:cNvPr>
          <p:cNvCxnSpPr/>
          <p:nvPr/>
        </p:nvCxnSpPr>
        <p:spPr>
          <a:xfrm flipV="1">
            <a:off x="7258050" y="1943756"/>
            <a:ext cx="980642" cy="49464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369A74F-3E85-4A73-BFDE-CB4D9A21FE9C}"/>
              </a:ext>
            </a:extLst>
          </p:cNvPr>
          <p:cNvCxnSpPr>
            <a:endCxn id="5" idx="1"/>
          </p:cNvCxnSpPr>
          <p:nvPr/>
        </p:nvCxnSpPr>
        <p:spPr>
          <a:xfrm>
            <a:off x="7804484" y="3429000"/>
            <a:ext cx="1348608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3FA50A3-8081-45DE-8113-DFE41AD9D176}"/>
              </a:ext>
            </a:extLst>
          </p:cNvPr>
          <p:cNvCxnSpPr/>
          <p:nvPr/>
        </p:nvCxnSpPr>
        <p:spPr>
          <a:xfrm>
            <a:off x="7258050" y="4524755"/>
            <a:ext cx="1059782" cy="44027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A225235-F0DD-4A49-9DBA-745F3C33DCA3}"/>
              </a:ext>
            </a:extLst>
          </p:cNvPr>
          <p:cNvCxnSpPr/>
          <p:nvPr/>
        </p:nvCxnSpPr>
        <p:spPr>
          <a:xfrm>
            <a:off x="3160295" y="3428999"/>
            <a:ext cx="770021" cy="1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DED3F83-C172-4457-B323-3525B8BBB2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8804" y="4524755"/>
            <a:ext cx="1097375" cy="1103472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D2C3D56-6FE1-44BF-916C-6E998E93395F}"/>
              </a:ext>
            </a:extLst>
          </p:cNvPr>
          <p:cNvCxnSpPr/>
          <p:nvPr/>
        </p:nvCxnSpPr>
        <p:spPr>
          <a:xfrm flipV="1">
            <a:off x="3221499" y="4347411"/>
            <a:ext cx="1021638" cy="726031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21C14411-FCE5-4E43-9F15-9D4FDF5971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47913" y="682466"/>
            <a:ext cx="1097375" cy="11034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B79C7CC-073B-40FA-9E98-124F2844EC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45288" y="2880311"/>
            <a:ext cx="1097375" cy="11034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C670DD2-88E4-4B8D-AFC3-0C19882DFF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9708" y="5364627"/>
            <a:ext cx="1097375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370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98EA02-F22F-40E8-9937-275B9601F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>
            <a:normAutofit/>
          </a:bodyPr>
          <a:lstStyle/>
          <a:p>
            <a:r>
              <a:rPr lang="en-US" dirty="0"/>
              <a:t>Change Requires: </a:t>
            </a:r>
          </a:p>
        </p:txBody>
      </p:sp>
      <p:pic>
        <p:nvPicPr>
          <p:cNvPr id="6" name="Picture 5" descr="A picture containing text, coin&#10;&#10;Description automatically generated">
            <a:extLst>
              <a:ext uri="{FF2B5EF4-FFF2-40B4-BE49-F238E27FC236}">
                <a16:creationId xmlns:a16="http://schemas.microsoft.com/office/drawing/2014/main" id="{82FA5C5E-86AD-4BAD-A601-EF1D89EED0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" y="1715781"/>
            <a:ext cx="3425957" cy="342595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E5851-9F70-4732-AA8C-97E05A6B8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5" y="2022601"/>
            <a:ext cx="7161017" cy="4154361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Architecture shift – the way we build networks</a:t>
            </a:r>
          </a:p>
          <a:p>
            <a:r>
              <a:rPr lang="en-US" sz="3600" dirty="0"/>
              <a:t>Business model – the way we pay for networks</a:t>
            </a:r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dirty="0"/>
              <a:t>Where will this sea change begin?</a:t>
            </a:r>
          </a:p>
        </p:txBody>
      </p:sp>
    </p:spTree>
    <p:extLst>
      <p:ext uri="{BB962C8B-B14F-4D97-AF65-F5344CB8AC3E}">
        <p14:creationId xmlns:p14="http://schemas.microsoft.com/office/powerpoint/2010/main" val="11565723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98EA02-F22F-40E8-9937-275B9601F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>
            <a:normAutofit/>
          </a:bodyPr>
          <a:lstStyle/>
          <a:p>
            <a:r>
              <a:rPr lang="en-US" dirty="0"/>
              <a:t>Applications: </a:t>
            </a:r>
          </a:p>
        </p:txBody>
      </p:sp>
      <p:pic>
        <p:nvPicPr>
          <p:cNvPr id="13" name="Picture 12" descr="A picture containing indoor, glass&#10;&#10;Description automatically generated">
            <a:extLst>
              <a:ext uri="{FF2B5EF4-FFF2-40B4-BE49-F238E27FC236}">
                <a16:creationId xmlns:a16="http://schemas.microsoft.com/office/drawing/2014/main" id="{082BA225-ADB9-4549-9D50-2515F346FA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67" y="642988"/>
            <a:ext cx="3051142" cy="557154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E5851-9F70-4732-AA8C-97E05A6B8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5" y="2022601"/>
            <a:ext cx="7161017" cy="4154361"/>
          </a:xfrm>
        </p:spPr>
        <p:txBody>
          <a:bodyPr>
            <a:normAutofit/>
          </a:bodyPr>
          <a:lstStyle/>
          <a:p>
            <a:r>
              <a:rPr lang="en-US" sz="2000" dirty="0"/>
              <a:t>Transactive Energy</a:t>
            </a:r>
          </a:p>
          <a:p>
            <a:r>
              <a:rPr lang="en-US" sz="2000" dirty="0"/>
              <a:t>Hospital at Home</a:t>
            </a:r>
          </a:p>
          <a:p>
            <a:r>
              <a:rPr lang="en-US" sz="2000" dirty="0"/>
              <a:t>Education</a:t>
            </a:r>
          </a:p>
          <a:p>
            <a:r>
              <a:rPr lang="en-US" sz="2000" dirty="0"/>
              <a:t>Digital Divide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Publicly owned open infrastructure playing a key role </a:t>
            </a:r>
          </a:p>
        </p:txBody>
      </p:sp>
    </p:spTree>
    <p:extLst>
      <p:ext uri="{BB962C8B-B14F-4D97-AF65-F5344CB8AC3E}">
        <p14:creationId xmlns:p14="http://schemas.microsoft.com/office/powerpoint/2010/main" val="3268536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</TotalTime>
  <Words>136</Words>
  <Application>Microsoft Office PowerPoint</Application>
  <PresentationFormat>Widescreen</PresentationFormat>
  <Paragraphs>27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1_Office Theme</vt:lpstr>
      <vt:lpstr>ArlFiber Coalition</vt:lpstr>
      <vt:lpstr>100 Year Infrastructure</vt:lpstr>
      <vt:lpstr>PowerPoint Presentation</vt:lpstr>
      <vt:lpstr>PowerPoint Presentation</vt:lpstr>
      <vt:lpstr>PowerPoint Presentation</vt:lpstr>
      <vt:lpstr>PowerPoint Presentation</vt:lpstr>
      <vt:lpstr>Change Requires: </vt:lpstr>
      <vt:lpstr>Applications: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Treasure Valley Partnership</dc:title>
  <dc:creator>Bruce Patterson</dc:creator>
  <cp:lastModifiedBy>Bruce Patterson</cp:lastModifiedBy>
  <cp:revision>3</cp:revision>
  <dcterms:created xsi:type="dcterms:W3CDTF">2021-09-10T13:17:41Z</dcterms:created>
  <dcterms:modified xsi:type="dcterms:W3CDTF">2021-10-04T21:09:02Z</dcterms:modified>
</cp:coreProperties>
</file>