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5"/>
  </p:notesMasterIdLst>
  <p:sldIdLst>
    <p:sldId id="265" r:id="rId6"/>
    <p:sldId id="262" r:id="rId7"/>
    <p:sldId id="302" r:id="rId8"/>
    <p:sldId id="301" r:id="rId9"/>
    <p:sldId id="257" r:id="rId10"/>
    <p:sldId id="258" r:id="rId11"/>
    <p:sldId id="263" r:id="rId12"/>
    <p:sldId id="264" r:id="rId13"/>
    <p:sldId id="303" r:id="rId14"/>
    <p:sldId id="304" r:id="rId15"/>
    <p:sldId id="305" r:id="rId16"/>
    <p:sldId id="306" r:id="rId17"/>
    <p:sldId id="307" r:id="rId18"/>
    <p:sldId id="266" r:id="rId19"/>
    <p:sldId id="308" r:id="rId20"/>
    <p:sldId id="267" r:id="rId21"/>
    <p:sldId id="268" r:id="rId22"/>
    <p:sldId id="269" r:id="rId23"/>
    <p:sldId id="30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B08A30-4226-4972-AC8D-5AD2F216D3B2}" v="33" dt="2020-08-19T19:48:19.8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autoAdjust="0"/>
    <p:restoredTop sz="94660"/>
  </p:normalViewPr>
  <p:slideViewPr>
    <p:cSldViewPr snapToGrid="0">
      <p:cViewPr varScale="1">
        <p:scale>
          <a:sx n="124" d="100"/>
          <a:sy n="124" d="100"/>
        </p:scale>
        <p:origin x="3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[Book1]Sheet2!PivotTable2</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s>
    <c:plotArea>
      <c:layout/>
      <c:barChart>
        <c:barDir val="col"/>
        <c:grouping val="clustered"/>
        <c:varyColors val="0"/>
        <c:ser>
          <c:idx val="0"/>
          <c:order val="0"/>
          <c:tx>
            <c:strRef>
              <c:f>Sheet2!$B$19</c:f>
              <c:strCache>
                <c:ptCount val="1"/>
                <c:pt idx="0">
                  <c:v>Total</c:v>
                </c:pt>
              </c:strCache>
            </c:strRef>
          </c:tx>
          <c:spPr>
            <a:solidFill>
              <a:schemeClr val="accent1"/>
            </a:solidFill>
            <a:ln>
              <a:noFill/>
            </a:ln>
            <a:effectLst/>
          </c:spPr>
          <c:invertIfNegative val="0"/>
          <c:dPt>
            <c:idx val="0"/>
            <c:invertIfNegative val="0"/>
            <c:bubble3D val="0"/>
            <c:spPr>
              <a:solidFill>
                <a:srgbClr val="89C167"/>
              </a:solidFill>
              <a:ln>
                <a:noFill/>
              </a:ln>
              <a:effectLst/>
            </c:spPr>
            <c:extLst>
              <c:ext xmlns:c16="http://schemas.microsoft.com/office/drawing/2014/chart" uri="{C3380CC4-5D6E-409C-BE32-E72D297353CC}">
                <c16:uniqueId val="{00000001-9F21-4A6C-8771-791615EA0BB4}"/>
              </c:ext>
            </c:extLst>
          </c:dPt>
          <c:dPt>
            <c:idx val="1"/>
            <c:invertIfNegative val="0"/>
            <c:bubble3D val="0"/>
            <c:spPr>
              <a:solidFill>
                <a:srgbClr val="000C59"/>
              </a:solidFill>
              <a:ln>
                <a:noFill/>
              </a:ln>
              <a:effectLst/>
            </c:spPr>
            <c:extLst>
              <c:ext xmlns:c16="http://schemas.microsoft.com/office/drawing/2014/chart" uri="{C3380CC4-5D6E-409C-BE32-E72D297353CC}">
                <c16:uniqueId val="{00000003-9F21-4A6C-8771-791615EA0BB4}"/>
              </c:ext>
            </c:extLst>
          </c:dPt>
          <c:dPt>
            <c:idx val="2"/>
            <c:invertIfNegative val="0"/>
            <c:bubble3D val="0"/>
            <c:spPr>
              <a:solidFill>
                <a:schemeClr val="tx1">
                  <a:lumMod val="65000"/>
                </a:schemeClr>
              </a:solidFill>
              <a:ln>
                <a:noFill/>
              </a:ln>
              <a:effectLst/>
            </c:spPr>
            <c:extLst>
              <c:ext xmlns:c16="http://schemas.microsoft.com/office/drawing/2014/chart" uri="{C3380CC4-5D6E-409C-BE32-E72D297353CC}">
                <c16:uniqueId val="{00000005-9F21-4A6C-8771-791615EA0BB4}"/>
              </c:ext>
            </c:extLst>
          </c:dPt>
          <c:dPt>
            <c:idx val="3"/>
            <c:invertIfNegative val="0"/>
            <c:bubble3D val="0"/>
            <c:spPr>
              <a:solidFill>
                <a:srgbClr val="000C59"/>
              </a:solidFill>
              <a:ln>
                <a:noFill/>
              </a:ln>
              <a:effectLst/>
            </c:spPr>
            <c:extLst>
              <c:ext xmlns:c16="http://schemas.microsoft.com/office/drawing/2014/chart" uri="{C3380CC4-5D6E-409C-BE32-E72D297353CC}">
                <c16:uniqueId val="{00000007-9F21-4A6C-8771-791615EA0BB4}"/>
              </c:ext>
            </c:extLst>
          </c:dPt>
          <c:dPt>
            <c:idx val="4"/>
            <c:invertIfNegative val="0"/>
            <c:bubble3D val="0"/>
            <c:spPr>
              <a:solidFill>
                <a:schemeClr val="tx1">
                  <a:lumMod val="65000"/>
                </a:schemeClr>
              </a:solidFill>
              <a:ln>
                <a:noFill/>
              </a:ln>
              <a:effectLst/>
            </c:spPr>
            <c:extLst>
              <c:ext xmlns:c16="http://schemas.microsoft.com/office/drawing/2014/chart" uri="{C3380CC4-5D6E-409C-BE32-E72D297353CC}">
                <c16:uniqueId val="{00000009-9F21-4A6C-8771-791615EA0BB4}"/>
              </c:ext>
            </c:extLst>
          </c:dPt>
          <c:dPt>
            <c:idx val="5"/>
            <c:invertIfNegative val="0"/>
            <c:bubble3D val="0"/>
            <c:spPr>
              <a:solidFill>
                <a:srgbClr val="000C59"/>
              </a:solidFill>
              <a:ln>
                <a:noFill/>
              </a:ln>
              <a:effectLst/>
            </c:spPr>
            <c:extLst>
              <c:ext xmlns:c16="http://schemas.microsoft.com/office/drawing/2014/chart" uri="{C3380CC4-5D6E-409C-BE32-E72D297353CC}">
                <c16:uniqueId val="{0000000B-9F21-4A6C-8771-791615EA0BB4}"/>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D-9F21-4A6C-8771-791615EA0BB4}"/>
              </c:ext>
            </c:extLst>
          </c:dPt>
          <c:dPt>
            <c:idx val="7"/>
            <c:invertIfNegative val="0"/>
            <c:bubble3D val="0"/>
            <c:spPr>
              <a:solidFill>
                <a:srgbClr val="000C59"/>
              </a:solidFill>
              <a:ln>
                <a:noFill/>
              </a:ln>
              <a:effectLst/>
            </c:spPr>
            <c:extLst>
              <c:ext xmlns:c16="http://schemas.microsoft.com/office/drawing/2014/chart" uri="{C3380CC4-5D6E-409C-BE32-E72D297353CC}">
                <c16:uniqueId val="{0000000F-9F21-4A6C-8771-791615EA0BB4}"/>
              </c:ext>
            </c:extLst>
          </c:dPt>
          <c:dPt>
            <c:idx val="8"/>
            <c:invertIfNegative val="0"/>
            <c:bubble3D val="0"/>
            <c:spPr>
              <a:solidFill>
                <a:schemeClr val="tx1">
                  <a:lumMod val="65000"/>
                </a:schemeClr>
              </a:solidFill>
              <a:ln>
                <a:noFill/>
              </a:ln>
              <a:effectLst/>
            </c:spPr>
            <c:extLst>
              <c:ext xmlns:c16="http://schemas.microsoft.com/office/drawing/2014/chart" uri="{C3380CC4-5D6E-409C-BE32-E72D297353CC}">
                <c16:uniqueId val="{00000011-9F21-4A6C-8771-791615EA0BB4}"/>
              </c:ext>
            </c:extLst>
          </c:dPt>
          <c:dLbls>
            <c:dLbl>
              <c:idx val="6"/>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C59"/>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D-9F21-4A6C-8771-791615EA0B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C5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Sheet2!$A$20:$A$34</c:f>
              <c:multiLvlStrCache>
                <c:ptCount val="9"/>
                <c:lvl>
                  <c:pt idx="0">
                    <c:v> </c:v>
                  </c:pt>
                  <c:pt idx="1">
                    <c:v>Cellular</c:v>
                  </c:pt>
                  <c:pt idx="2">
                    <c:v>Cellular only</c:v>
                  </c:pt>
                  <c:pt idx="3">
                    <c:v>Cable, fiber optic, DSL</c:v>
                  </c:pt>
                  <c:pt idx="4">
                    <c:v>Cable, fiber optic, DSL only</c:v>
                  </c:pt>
                  <c:pt idx="5">
                    <c:v>Satellite</c:v>
                  </c:pt>
                  <c:pt idx="6">
                    <c:v>Satellite only</c:v>
                  </c:pt>
                  <c:pt idx="7">
                    <c:v>Access</c:v>
                  </c:pt>
                  <c:pt idx="8">
                    <c:v>No Access</c:v>
                  </c:pt>
                </c:lvl>
                <c:lvl>
                  <c:pt idx="0">
                    <c:v>Any</c:v>
                  </c:pt>
                  <c:pt idx="1">
                    <c:v>Cellular</c:v>
                  </c:pt>
                  <c:pt idx="3">
                    <c:v>Cable, fiber optic, or DSL</c:v>
                  </c:pt>
                  <c:pt idx="5">
                    <c:v>Satellite</c:v>
                  </c:pt>
                  <c:pt idx="7">
                    <c:v>No Subscription</c:v>
                  </c:pt>
                </c:lvl>
              </c:multiLvlStrCache>
            </c:multiLvlStrRef>
          </c:cat>
          <c:val>
            <c:numRef>
              <c:f>Sheet2!$B$20:$B$34</c:f>
              <c:numCache>
                <c:formatCode>General</c:formatCode>
                <c:ptCount val="9"/>
                <c:pt idx="0">
                  <c:v>0.89800000000000002</c:v>
                </c:pt>
                <c:pt idx="1">
                  <c:v>0.625</c:v>
                </c:pt>
                <c:pt idx="2">
                  <c:v>4.3999999999999997E-2</c:v>
                </c:pt>
                <c:pt idx="3">
                  <c:v>0.84</c:v>
                </c:pt>
                <c:pt idx="4">
                  <c:v>0.255</c:v>
                </c:pt>
                <c:pt idx="5">
                  <c:v>2.5999999999999999E-2</c:v>
                </c:pt>
                <c:pt idx="6">
                  <c:v>2E-3</c:v>
                </c:pt>
                <c:pt idx="7">
                  <c:v>1.9E-2</c:v>
                </c:pt>
                <c:pt idx="8">
                  <c:v>7.7699999999999991E-2</c:v>
                </c:pt>
              </c:numCache>
            </c:numRef>
          </c:val>
          <c:extLst>
            <c:ext xmlns:c16="http://schemas.microsoft.com/office/drawing/2014/chart" uri="{C3380CC4-5D6E-409C-BE32-E72D297353CC}">
              <c16:uniqueId val="{00000012-9F21-4A6C-8771-791615EA0BB4}"/>
            </c:ext>
          </c:extLst>
        </c:ser>
        <c:dLbls>
          <c:showLegendKey val="0"/>
          <c:showVal val="0"/>
          <c:showCatName val="0"/>
          <c:showSerName val="0"/>
          <c:showPercent val="0"/>
          <c:showBubbleSize val="0"/>
        </c:dLbls>
        <c:gapWidth val="150"/>
        <c:overlap val="-27"/>
        <c:axId val="787658360"/>
        <c:axId val="286339264"/>
      </c:barChart>
      <c:catAx>
        <c:axId val="78765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86339264"/>
        <c:crosses val="autoZero"/>
        <c:auto val="1"/>
        <c:lblAlgn val="ctr"/>
        <c:lblOffset val="100"/>
        <c:noMultiLvlLbl val="0"/>
      </c:catAx>
      <c:valAx>
        <c:axId val="2863392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rgbClr val="000C59"/>
                </a:solidFill>
                <a:latin typeface="+mn-lt"/>
                <a:ea typeface="+mn-ea"/>
                <a:cs typeface="+mn-cs"/>
              </a:defRPr>
            </a:pPr>
            <a:endParaRPr lang="en-US"/>
          </a:p>
        </c:txPr>
        <c:crossAx val="787658360"/>
        <c:crosses val="autoZero"/>
        <c:crossBetween val="between"/>
        <c:majorUnit val="0.2"/>
        <c:minorUnit val="2.0000000000000004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[Book1]Sheet1!PivotTable1</c:name>
    <c:fmtId val="-1"/>
  </c:pivotSource>
  <c:chart>
    <c:autoTitleDeleted val="1"/>
    <c:pivotFmts>
      <c:pivotFmt>
        <c:idx val="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4"/>
          </a:solidFill>
          <a:ln>
            <a:noFill/>
          </a:ln>
          <a:effectLst/>
        </c:spPr>
      </c:pivotFmt>
      <c:pivotFmt>
        <c:idx val="2"/>
        <c:spPr>
          <a:solidFill>
            <a:schemeClr val="tx2"/>
          </a:solidFill>
          <a:ln>
            <a:noFill/>
          </a:ln>
          <a:effectLst/>
        </c:spPr>
      </c:pivotFmt>
      <c:pivotFmt>
        <c:idx val="3"/>
        <c:spPr>
          <a:solidFill>
            <a:schemeClr val="tx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tx2"/>
          </a:solidFill>
          <a:ln>
            <a:noFill/>
          </a:ln>
          <a:effectLst/>
        </c:spPr>
      </c:pivotFmt>
      <c:pivotFmt>
        <c:idx val="11"/>
        <c:spPr>
          <a:solidFill>
            <a:schemeClr val="tx2"/>
          </a:solidFill>
          <a:ln>
            <a:noFill/>
          </a:ln>
          <a:effectLst/>
        </c:spPr>
      </c:pivotFmt>
      <c:pivotFmt>
        <c:idx val="12"/>
        <c:spPr>
          <a:solidFill>
            <a:schemeClr val="accent2"/>
          </a:solidFill>
          <a:ln>
            <a:noFill/>
          </a:ln>
          <a:effectLst/>
        </c:spPr>
      </c:pivotFmt>
      <c:pivotFmt>
        <c:idx val="13"/>
        <c:spPr>
          <a:solidFill>
            <a:schemeClr val="accent2"/>
          </a:solidFill>
          <a:ln>
            <a:noFill/>
          </a:ln>
          <a:effectLst/>
        </c:spPr>
      </c:pivotFmt>
      <c:pivotFmt>
        <c:idx val="14"/>
        <c:spPr>
          <a:solidFill>
            <a:schemeClr val="accent2"/>
          </a:solidFill>
          <a:ln>
            <a:noFill/>
          </a:ln>
          <a:effectLst/>
        </c:spPr>
      </c:pivotFmt>
      <c:pivotFmt>
        <c:idx val="15"/>
        <c:spPr>
          <a:solidFill>
            <a:schemeClr val="tx2"/>
          </a:solidFill>
          <a:ln>
            <a:noFill/>
          </a:ln>
          <a:effectLst/>
        </c:spPr>
      </c:pivotFmt>
      <c:pivotFmt>
        <c:idx val="16"/>
        <c:spPr>
          <a:solidFill>
            <a:schemeClr val="tx2"/>
          </a:solidFill>
          <a:ln>
            <a:noFill/>
          </a:ln>
          <a:effectLst/>
        </c:spPr>
      </c:pivotFmt>
      <c:pivotFmt>
        <c:idx val="17"/>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tx2"/>
          </a:solidFill>
          <a:ln>
            <a:noFill/>
          </a:ln>
          <a:effectLst/>
        </c:spPr>
      </c:pivotFmt>
      <c:pivotFmt>
        <c:idx val="19"/>
        <c:spPr>
          <a:solidFill>
            <a:schemeClr val="accent2"/>
          </a:solidFill>
          <a:ln>
            <a:noFill/>
          </a:ln>
          <a:effectLst/>
        </c:spPr>
      </c:pivotFmt>
      <c:pivotFmt>
        <c:idx val="20"/>
        <c:spPr>
          <a:solidFill>
            <a:schemeClr val="accent2"/>
          </a:solidFill>
          <a:ln>
            <a:noFill/>
          </a:ln>
          <a:effectLst/>
        </c:spPr>
      </c:pivotFmt>
      <c:pivotFmt>
        <c:idx val="21"/>
        <c:spPr>
          <a:solidFill>
            <a:schemeClr val="tx2"/>
          </a:solidFill>
          <a:ln>
            <a:noFill/>
          </a:ln>
          <a:effectLst/>
        </c:spPr>
      </c:pivotFmt>
      <c:pivotFmt>
        <c:idx val="22"/>
        <c:spPr>
          <a:solidFill>
            <a:schemeClr val="accent2"/>
          </a:solidFill>
          <a:ln>
            <a:noFill/>
          </a:ln>
          <a:effectLst/>
        </c:spPr>
      </c:pivotFmt>
      <c:pivotFmt>
        <c:idx val="23"/>
        <c:spPr>
          <a:solidFill>
            <a:schemeClr val="accent2"/>
          </a:solidFill>
          <a:ln>
            <a:noFill/>
          </a:ln>
          <a:effectLst/>
        </c:spPr>
      </c:pivotFmt>
      <c:pivotFmt>
        <c:idx val="24"/>
        <c:spPr>
          <a:solidFill>
            <a:schemeClr val="accent2"/>
          </a:solidFill>
          <a:ln>
            <a:noFill/>
          </a:ln>
          <a:effectLst/>
        </c:spPr>
      </c:pivotFmt>
      <c:pivotFmt>
        <c:idx val="25"/>
        <c:spPr>
          <a:solidFill>
            <a:schemeClr val="accent2"/>
          </a:solidFill>
          <a:ln>
            <a:noFill/>
          </a:ln>
          <a:effectLst/>
        </c:spPr>
      </c:pivotFmt>
      <c:pivotFmt>
        <c:idx val="26"/>
        <c:spPr>
          <a:solidFill>
            <a:schemeClr val="tx2"/>
          </a:solidFill>
          <a:ln>
            <a:noFill/>
          </a:ln>
          <a:effectLst/>
        </c:spPr>
      </c:pivotFmt>
      <c:pivotFmt>
        <c:idx val="27"/>
        <c:spPr>
          <a:solidFill>
            <a:schemeClr val="tx2"/>
          </a:solidFill>
          <a:ln>
            <a:noFill/>
          </a:ln>
          <a:effectLst/>
        </c:spPr>
      </c:pivotFmt>
      <c:pivotFmt>
        <c:idx val="28"/>
        <c:spPr>
          <a:solidFill>
            <a:schemeClr val="accent2"/>
          </a:solidFill>
          <a:ln>
            <a:noFill/>
          </a:ln>
          <a:effectLst/>
        </c:spPr>
      </c:pivotFmt>
      <c:pivotFmt>
        <c:idx val="29"/>
        <c:spPr>
          <a:solidFill>
            <a:schemeClr val="tx2"/>
          </a:solidFill>
          <a:ln>
            <a:noFill/>
          </a:ln>
          <a:effectLst/>
        </c:spPr>
      </c:pivotFmt>
      <c:pivotFmt>
        <c:idx val="30"/>
        <c:spPr>
          <a:solidFill>
            <a:schemeClr val="tx2"/>
          </a:solidFill>
          <a:ln>
            <a:noFill/>
          </a:ln>
          <a:effectLst/>
        </c:spPr>
      </c:pivotFmt>
      <c:pivotFmt>
        <c:idx val="31"/>
        <c:spPr>
          <a:solidFill>
            <a:schemeClr val="accent4"/>
          </a:solidFill>
          <a:ln>
            <a:noFill/>
          </a:ln>
          <a:effectLst/>
        </c:spPr>
      </c:pivotFmt>
      <c:pivotFmt>
        <c:idx val="3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tx2"/>
          </a:solidFill>
          <a:ln>
            <a:noFill/>
          </a:ln>
          <a:effectLst/>
        </c:spPr>
      </c:pivotFmt>
      <c:pivotFmt>
        <c:idx val="34"/>
        <c:spPr>
          <a:solidFill>
            <a:schemeClr val="accent2"/>
          </a:solidFill>
          <a:ln>
            <a:noFill/>
          </a:ln>
          <a:effectLst/>
        </c:spPr>
      </c:pivotFmt>
      <c:pivotFmt>
        <c:idx val="35"/>
        <c:spPr>
          <a:solidFill>
            <a:schemeClr val="accent2"/>
          </a:solidFill>
          <a:ln>
            <a:noFill/>
          </a:ln>
          <a:effectLst/>
        </c:spPr>
      </c:pivotFmt>
      <c:pivotFmt>
        <c:idx val="36"/>
        <c:spPr>
          <a:solidFill>
            <a:schemeClr val="tx2"/>
          </a:solidFill>
          <a:ln>
            <a:noFill/>
          </a:ln>
          <a:effectLst/>
        </c:spPr>
      </c:pivotFmt>
      <c:pivotFmt>
        <c:idx val="37"/>
        <c:spPr>
          <a:solidFill>
            <a:schemeClr val="accent2"/>
          </a:solidFill>
          <a:ln>
            <a:noFill/>
          </a:ln>
          <a:effectLst/>
        </c:spPr>
      </c:pivotFmt>
      <c:pivotFmt>
        <c:idx val="38"/>
        <c:spPr>
          <a:solidFill>
            <a:schemeClr val="accent2"/>
          </a:solidFill>
          <a:ln>
            <a:noFill/>
          </a:ln>
          <a:effectLst/>
        </c:spPr>
      </c:pivotFmt>
      <c:pivotFmt>
        <c:idx val="39"/>
        <c:spPr>
          <a:solidFill>
            <a:schemeClr val="accent2"/>
          </a:solidFill>
          <a:ln>
            <a:noFill/>
          </a:ln>
          <a:effectLst/>
        </c:spPr>
      </c:pivotFmt>
      <c:pivotFmt>
        <c:idx val="40"/>
        <c:spPr>
          <a:solidFill>
            <a:schemeClr val="accent2"/>
          </a:solidFill>
          <a:ln>
            <a:noFill/>
          </a:ln>
          <a:effectLst/>
        </c:spPr>
      </c:pivotFmt>
      <c:pivotFmt>
        <c:idx val="41"/>
        <c:spPr>
          <a:solidFill>
            <a:schemeClr val="tx2"/>
          </a:solidFill>
          <a:ln>
            <a:noFill/>
          </a:ln>
          <a:effectLst/>
        </c:spPr>
      </c:pivotFmt>
      <c:pivotFmt>
        <c:idx val="42"/>
        <c:spPr>
          <a:solidFill>
            <a:schemeClr val="tx2"/>
          </a:solidFill>
          <a:ln>
            <a:noFill/>
          </a:ln>
          <a:effectLst/>
        </c:spPr>
      </c:pivotFmt>
      <c:pivotFmt>
        <c:idx val="43"/>
        <c:spPr>
          <a:solidFill>
            <a:schemeClr val="accent2"/>
          </a:solidFill>
          <a:ln>
            <a:noFill/>
          </a:ln>
          <a:effectLst/>
        </c:spPr>
      </c:pivotFmt>
      <c:pivotFmt>
        <c:idx val="44"/>
        <c:spPr>
          <a:solidFill>
            <a:schemeClr val="tx2"/>
          </a:solidFill>
          <a:ln>
            <a:noFill/>
          </a:ln>
          <a:effectLst/>
        </c:spPr>
      </c:pivotFmt>
      <c:pivotFmt>
        <c:idx val="45"/>
        <c:spPr>
          <a:solidFill>
            <a:schemeClr val="tx2"/>
          </a:solidFill>
          <a:ln>
            <a:noFill/>
          </a:ln>
          <a:effectLst/>
        </c:spPr>
      </c:pivotFmt>
      <c:pivotFmt>
        <c:idx val="46"/>
        <c:spPr>
          <a:solidFill>
            <a:schemeClr val="accent4"/>
          </a:solidFill>
          <a:ln>
            <a:noFill/>
          </a:ln>
          <a:effectLst/>
        </c:spPr>
      </c:pivotFmt>
    </c:pivotFmts>
    <c:plotArea>
      <c:layout/>
      <c:barChart>
        <c:barDir val="bar"/>
        <c:grouping val="clustered"/>
        <c:varyColors val="0"/>
        <c:ser>
          <c:idx val="0"/>
          <c:order val="0"/>
          <c:tx>
            <c:strRef>
              <c:f>Sheet1!$G$20</c:f>
              <c:strCache>
                <c:ptCount val="1"/>
                <c:pt idx="0">
                  <c:v>Total</c:v>
                </c:pt>
              </c:strCache>
            </c:strRef>
          </c:tx>
          <c:spPr>
            <a:solidFill>
              <a:schemeClr val="accent1"/>
            </a:solidFill>
            <a:ln>
              <a:noFill/>
            </a:ln>
            <a:effectLst/>
          </c:spPr>
          <c:invertIfNegative val="0"/>
          <c:dPt>
            <c:idx val="0"/>
            <c:invertIfNegative val="0"/>
            <c:bubble3D val="0"/>
            <c:spPr>
              <a:solidFill>
                <a:srgbClr val="000C59"/>
              </a:solidFill>
              <a:ln>
                <a:noFill/>
              </a:ln>
              <a:effectLst/>
            </c:spPr>
            <c:extLst>
              <c:ext xmlns:c16="http://schemas.microsoft.com/office/drawing/2014/chart" uri="{C3380CC4-5D6E-409C-BE32-E72D297353CC}">
                <c16:uniqueId val="{00000001-A127-40A2-8C8A-5A37072FD2B8}"/>
              </c:ext>
            </c:extLst>
          </c:dPt>
          <c:dPt>
            <c:idx val="1"/>
            <c:invertIfNegative val="0"/>
            <c:bubble3D val="0"/>
            <c:spPr>
              <a:solidFill>
                <a:schemeClr val="tx1">
                  <a:lumMod val="65000"/>
                </a:schemeClr>
              </a:solidFill>
              <a:ln>
                <a:noFill/>
              </a:ln>
              <a:effectLst/>
            </c:spPr>
            <c:extLst>
              <c:ext xmlns:c16="http://schemas.microsoft.com/office/drawing/2014/chart" uri="{C3380CC4-5D6E-409C-BE32-E72D297353CC}">
                <c16:uniqueId val="{00000003-A127-40A2-8C8A-5A37072FD2B8}"/>
              </c:ext>
            </c:extLst>
          </c:dPt>
          <c:dPt>
            <c:idx val="2"/>
            <c:invertIfNegative val="0"/>
            <c:bubble3D val="0"/>
            <c:spPr>
              <a:solidFill>
                <a:schemeClr val="tx1">
                  <a:lumMod val="65000"/>
                </a:schemeClr>
              </a:solidFill>
              <a:ln>
                <a:noFill/>
              </a:ln>
              <a:effectLst/>
            </c:spPr>
            <c:extLst>
              <c:ext xmlns:c16="http://schemas.microsoft.com/office/drawing/2014/chart" uri="{C3380CC4-5D6E-409C-BE32-E72D297353CC}">
                <c16:uniqueId val="{00000005-A127-40A2-8C8A-5A37072FD2B8}"/>
              </c:ext>
            </c:extLst>
          </c:dPt>
          <c:dPt>
            <c:idx val="3"/>
            <c:invertIfNegative val="0"/>
            <c:bubble3D val="0"/>
            <c:spPr>
              <a:solidFill>
                <a:srgbClr val="000C59"/>
              </a:solidFill>
              <a:ln>
                <a:noFill/>
              </a:ln>
              <a:effectLst/>
            </c:spPr>
            <c:extLst>
              <c:ext xmlns:c16="http://schemas.microsoft.com/office/drawing/2014/chart" uri="{C3380CC4-5D6E-409C-BE32-E72D297353CC}">
                <c16:uniqueId val="{00000007-A127-40A2-8C8A-5A37072FD2B8}"/>
              </c:ext>
            </c:extLst>
          </c:dPt>
          <c:dPt>
            <c:idx val="4"/>
            <c:invertIfNegative val="0"/>
            <c:bubble3D val="0"/>
            <c:spPr>
              <a:solidFill>
                <a:schemeClr val="tx1">
                  <a:lumMod val="65000"/>
                </a:schemeClr>
              </a:solidFill>
              <a:ln>
                <a:noFill/>
              </a:ln>
              <a:effectLst/>
            </c:spPr>
            <c:extLst>
              <c:ext xmlns:c16="http://schemas.microsoft.com/office/drawing/2014/chart" uri="{C3380CC4-5D6E-409C-BE32-E72D297353CC}">
                <c16:uniqueId val="{00000009-A127-40A2-8C8A-5A37072FD2B8}"/>
              </c:ext>
            </c:extLst>
          </c:dPt>
          <c:dPt>
            <c:idx val="5"/>
            <c:invertIfNegative val="0"/>
            <c:bubble3D val="0"/>
            <c:spPr>
              <a:solidFill>
                <a:schemeClr val="tx1">
                  <a:lumMod val="65000"/>
                </a:schemeClr>
              </a:solidFill>
              <a:ln>
                <a:noFill/>
              </a:ln>
              <a:effectLst/>
            </c:spPr>
            <c:extLst>
              <c:ext xmlns:c16="http://schemas.microsoft.com/office/drawing/2014/chart" uri="{C3380CC4-5D6E-409C-BE32-E72D297353CC}">
                <c16:uniqueId val="{0000000B-A127-40A2-8C8A-5A37072FD2B8}"/>
              </c:ext>
            </c:extLst>
          </c:dPt>
          <c:dPt>
            <c:idx val="6"/>
            <c:invertIfNegative val="0"/>
            <c:bubble3D val="0"/>
            <c:spPr>
              <a:solidFill>
                <a:schemeClr val="tx1">
                  <a:lumMod val="65000"/>
                </a:schemeClr>
              </a:solidFill>
              <a:ln>
                <a:noFill/>
              </a:ln>
              <a:effectLst/>
            </c:spPr>
            <c:extLst>
              <c:ext xmlns:c16="http://schemas.microsoft.com/office/drawing/2014/chart" uri="{C3380CC4-5D6E-409C-BE32-E72D297353CC}">
                <c16:uniqueId val="{0000000D-A127-40A2-8C8A-5A37072FD2B8}"/>
              </c:ext>
            </c:extLst>
          </c:dPt>
          <c:dPt>
            <c:idx val="7"/>
            <c:invertIfNegative val="0"/>
            <c:bubble3D val="0"/>
            <c:spPr>
              <a:solidFill>
                <a:schemeClr val="tx1">
                  <a:lumMod val="65000"/>
                </a:schemeClr>
              </a:solidFill>
              <a:ln>
                <a:noFill/>
              </a:ln>
              <a:effectLst/>
            </c:spPr>
            <c:extLst>
              <c:ext xmlns:c16="http://schemas.microsoft.com/office/drawing/2014/chart" uri="{C3380CC4-5D6E-409C-BE32-E72D297353CC}">
                <c16:uniqueId val="{0000000F-A127-40A2-8C8A-5A37072FD2B8}"/>
              </c:ext>
            </c:extLst>
          </c:dPt>
          <c:dPt>
            <c:idx val="8"/>
            <c:invertIfNegative val="0"/>
            <c:bubble3D val="0"/>
            <c:spPr>
              <a:solidFill>
                <a:srgbClr val="000C59"/>
              </a:solidFill>
              <a:ln>
                <a:noFill/>
              </a:ln>
              <a:effectLst/>
            </c:spPr>
            <c:extLst>
              <c:ext xmlns:c16="http://schemas.microsoft.com/office/drawing/2014/chart" uri="{C3380CC4-5D6E-409C-BE32-E72D297353CC}">
                <c16:uniqueId val="{00000011-A127-40A2-8C8A-5A37072FD2B8}"/>
              </c:ext>
            </c:extLst>
          </c:dPt>
          <c:dPt>
            <c:idx val="9"/>
            <c:invertIfNegative val="0"/>
            <c:bubble3D val="0"/>
            <c:spPr>
              <a:solidFill>
                <a:srgbClr val="000C59"/>
              </a:solidFill>
              <a:ln>
                <a:noFill/>
              </a:ln>
              <a:effectLst/>
            </c:spPr>
            <c:extLst>
              <c:ext xmlns:c16="http://schemas.microsoft.com/office/drawing/2014/chart" uri="{C3380CC4-5D6E-409C-BE32-E72D297353CC}">
                <c16:uniqueId val="{00000013-A127-40A2-8C8A-5A37072FD2B8}"/>
              </c:ext>
            </c:extLst>
          </c:dPt>
          <c:dPt>
            <c:idx val="10"/>
            <c:invertIfNegative val="0"/>
            <c:bubble3D val="0"/>
            <c:spPr>
              <a:solidFill>
                <a:schemeClr val="tx1">
                  <a:lumMod val="65000"/>
                </a:schemeClr>
              </a:solidFill>
              <a:ln>
                <a:noFill/>
              </a:ln>
              <a:effectLst/>
            </c:spPr>
            <c:extLst>
              <c:ext xmlns:c16="http://schemas.microsoft.com/office/drawing/2014/chart" uri="{C3380CC4-5D6E-409C-BE32-E72D297353CC}">
                <c16:uniqueId val="{00000015-A127-40A2-8C8A-5A37072FD2B8}"/>
              </c:ext>
            </c:extLst>
          </c:dPt>
          <c:dPt>
            <c:idx val="11"/>
            <c:invertIfNegative val="0"/>
            <c:bubble3D val="0"/>
            <c:spPr>
              <a:solidFill>
                <a:srgbClr val="000C59"/>
              </a:solidFill>
              <a:ln>
                <a:noFill/>
              </a:ln>
              <a:effectLst/>
            </c:spPr>
            <c:extLst>
              <c:ext xmlns:c16="http://schemas.microsoft.com/office/drawing/2014/chart" uri="{C3380CC4-5D6E-409C-BE32-E72D297353CC}">
                <c16:uniqueId val="{00000017-A127-40A2-8C8A-5A37072FD2B8}"/>
              </c:ext>
            </c:extLst>
          </c:dPt>
          <c:dPt>
            <c:idx val="12"/>
            <c:invertIfNegative val="0"/>
            <c:bubble3D val="0"/>
            <c:spPr>
              <a:solidFill>
                <a:srgbClr val="000C59"/>
              </a:solidFill>
              <a:ln>
                <a:noFill/>
              </a:ln>
              <a:effectLst/>
            </c:spPr>
            <c:extLst>
              <c:ext xmlns:c16="http://schemas.microsoft.com/office/drawing/2014/chart" uri="{C3380CC4-5D6E-409C-BE32-E72D297353CC}">
                <c16:uniqueId val="{00000019-A127-40A2-8C8A-5A37072FD2B8}"/>
              </c:ext>
            </c:extLst>
          </c:dPt>
          <c:dPt>
            <c:idx val="13"/>
            <c:invertIfNegative val="0"/>
            <c:bubble3D val="0"/>
            <c:spPr>
              <a:solidFill>
                <a:srgbClr val="9ECC82"/>
              </a:solidFill>
              <a:ln>
                <a:noFill/>
              </a:ln>
              <a:effectLst/>
            </c:spPr>
            <c:extLst>
              <c:ext xmlns:c16="http://schemas.microsoft.com/office/drawing/2014/chart" uri="{C3380CC4-5D6E-409C-BE32-E72D297353CC}">
                <c16:uniqueId val="{0000001B-A127-40A2-8C8A-5A37072FD2B8}"/>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0C59"/>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Sheet1!$F$21:$F$40</c:f>
              <c:multiLvlStrCache>
                <c:ptCount val="14"/>
                <c:lvl>
                  <c:pt idx="0">
                    <c:v>$75k +</c:v>
                  </c:pt>
                  <c:pt idx="1">
                    <c:v>$20k-$74,999</c:v>
                  </c:pt>
                  <c:pt idx="2">
                    <c:v>&lt;$20k</c:v>
                  </c:pt>
                  <c:pt idx="3">
                    <c:v>Bachelor's +</c:v>
                  </c:pt>
                  <c:pt idx="4">
                    <c:v>HS grad, some college</c:v>
                  </c:pt>
                  <c:pt idx="5">
                    <c:v>Less than HS</c:v>
                  </c:pt>
                  <c:pt idx="6">
                    <c:v>African American</c:v>
                  </c:pt>
                  <c:pt idx="7">
                    <c:v>Hispanic</c:v>
                  </c:pt>
                  <c:pt idx="8">
                    <c:v>Asian</c:v>
                  </c:pt>
                  <c:pt idx="9">
                    <c:v>White</c:v>
                  </c:pt>
                  <c:pt idx="10">
                    <c:v>65+</c:v>
                  </c:pt>
                  <c:pt idx="11">
                    <c:v>18-64</c:v>
                  </c:pt>
                  <c:pt idx="12">
                    <c:v>&lt;18</c:v>
                  </c:pt>
                  <c:pt idx="13">
                    <c:v>Total</c:v>
                  </c:pt>
                </c:lvl>
                <c:lvl>
                  <c:pt idx="0">
                    <c:v>Income*</c:v>
                  </c:pt>
                  <c:pt idx="3">
                    <c:v>Educ.</c:v>
                  </c:pt>
                  <c:pt idx="6">
                    <c:v>Race/
Ethnicity</c:v>
                  </c:pt>
                  <c:pt idx="10">
                    <c:v>Age</c:v>
                  </c:pt>
                  <c:pt idx="13">
                    <c:v> </c:v>
                  </c:pt>
                </c:lvl>
              </c:multiLvlStrCache>
            </c:multiLvlStrRef>
          </c:cat>
          <c:val>
            <c:numRef>
              <c:f>Sheet1!$G$21:$G$40</c:f>
              <c:numCache>
                <c:formatCode>General</c:formatCode>
                <c:ptCount val="14"/>
                <c:pt idx="0">
                  <c:v>3.9E-2</c:v>
                </c:pt>
                <c:pt idx="1">
                  <c:v>0.18</c:v>
                </c:pt>
                <c:pt idx="2">
                  <c:v>0.36</c:v>
                </c:pt>
                <c:pt idx="3">
                  <c:v>4.1000000000000002E-2</c:v>
                </c:pt>
                <c:pt idx="4">
                  <c:v>0.16300000000000001</c:v>
                </c:pt>
                <c:pt idx="5">
                  <c:v>0.43</c:v>
                </c:pt>
                <c:pt idx="6">
                  <c:v>0.2</c:v>
                </c:pt>
                <c:pt idx="7">
                  <c:v>0.19</c:v>
                </c:pt>
                <c:pt idx="8">
                  <c:v>8.4000000000000005E-2</c:v>
                </c:pt>
                <c:pt idx="9">
                  <c:v>4.2000000000000003E-2</c:v>
                </c:pt>
                <c:pt idx="10">
                  <c:v>0.21</c:v>
                </c:pt>
                <c:pt idx="11">
                  <c:v>7.0000000000000007E-2</c:v>
                </c:pt>
                <c:pt idx="12">
                  <c:v>7.1999999999999995E-2</c:v>
                </c:pt>
                <c:pt idx="13">
                  <c:v>0.08</c:v>
                </c:pt>
              </c:numCache>
            </c:numRef>
          </c:val>
          <c:extLst>
            <c:ext xmlns:c16="http://schemas.microsoft.com/office/drawing/2014/chart" uri="{C3380CC4-5D6E-409C-BE32-E72D297353CC}">
              <c16:uniqueId val="{0000001C-A127-40A2-8C8A-5A37072FD2B8}"/>
            </c:ext>
          </c:extLst>
        </c:ser>
        <c:dLbls>
          <c:showLegendKey val="0"/>
          <c:showVal val="0"/>
          <c:showCatName val="0"/>
          <c:showSerName val="0"/>
          <c:showPercent val="0"/>
          <c:showBubbleSize val="0"/>
        </c:dLbls>
        <c:gapWidth val="19"/>
        <c:axId val="433379584"/>
        <c:axId val="433379912"/>
      </c:barChart>
      <c:catAx>
        <c:axId val="433379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C59"/>
                </a:solidFill>
                <a:latin typeface="+mn-lt"/>
                <a:ea typeface="+mn-ea"/>
                <a:cs typeface="+mn-cs"/>
              </a:defRPr>
            </a:pPr>
            <a:endParaRPr lang="en-US"/>
          </a:p>
        </c:txPr>
        <c:crossAx val="433379912"/>
        <c:crosses val="autoZero"/>
        <c:auto val="1"/>
        <c:lblAlgn val="ctr"/>
        <c:lblOffset val="100"/>
        <c:noMultiLvlLbl val="0"/>
      </c:catAx>
      <c:valAx>
        <c:axId val="433379912"/>
        <c:scaling>
          <c:orientation val="minMax"/>
          <c:max val="0.5"/>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rgbClr val="000C59"/>
                </a:solidFill>
                <a:latin typeface="Calibri" panose="020F0502020204030204" pitchFamily="34" charset="0"/>
                <a:ea typeface="+mn-ea"/>
                <a:cs typeface="Calibri" panose="020F0502020204030204" pitchFamily="34" charset="0"/>
              </a:defRPr>
            </a:pPr>
            <a:endParaRPr lang="en-US"/>
          </a:p>
        </c:txPr>
        <c:crossAx val="4333795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4DD0EA-54BE-4191-BBD0-24AF0CC190A9}" type="datetimeFigureOut">
              <a:rPr lang="en-US" smtClean="0"/>
              <a:t>8/19/20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A5C62-264D-44E8-B54B-2806413C3BCD}" type="slidenum">
              <a:rPr lang="en-US" smtClean="0"/>
              <a:t>‹#›</a:t>
            </a:fld>
            <a:endParaRPr lang="en-US"/>
          </a:p>
        </p:txBody>
      </p:sp>
    </p:spTree>
    <p:extLst>
      <p:ext uri="{BB962C8B-B14F-4D97-AF65-F5344CB8AC3E}">
        <p14:creationId xmlns:p14="http://schemas.microsoft.com/office/powerpoint/2010/main" val="302527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505025" rtl="0" eaLnBrk="1" fontAlgn="auto" latinLnBrk="0" hangingPunct="1">
              <a:lnSpc>
                <a:spcPct val="100000"/>
              </a:lnSpc>
              <a:spcBef>
                <a:spcPts val="0"/>
              </a:spcBef>
              <a:spcAft>
                <a:spcPts val="0"/>
              </a:spcAft>
              <a:buClrTx/>
              <a:buSzTx/>
              <a:buFontTx/>
              <a:buNone/>
              <a:tabLst/>
              <a:defRPr/>
            </a:pPr>
            <a:fld id="{34336FEA-8A5A-4BF2-A5EB-AE080EF8CD95}" type="slidenum">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505025"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64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Holly</a:t>
            </a:r>
          </a:p>
        </p:txBody>
      </p:sp>
      <p:sp>
        <p:nvSpPr>
          <p:cNvPr id="4" name="Slide Number Placeholder 3"/>
          <p:cNvSpPr>
            <a:spLocks noGrp="1"/>
          </p:cNvSpPr>
          <p:nvPr>
            <p:ph type="sldNum" sz="quarter" idx="10"/>
          </p:nvPr>
        </p:nvSpPr>
        <p:spPr/>
        <p:txBody>
          <a:bodyPr/>
          <a:lstStyle/>
          <a:p>
            <a:pPr defTabSz="523098">
              <a:defRPr/>
            </a:pPr>
            <a:fld id="{34336FEA-8A5A-4BF2-A5EB-AE080EF8CD95}" type="slidenum">
              <a:rPr lang="en-US" sz="1300">
                <a:solidFill>
                  <a:prstClr val="black"/>
                </a:solidFill>
                <a:latin typeface="Calibri" panose="020F0502020204030204"/>
              </a:rPr>
              <a:pPr defTabSz="523098">
                <a:defRPr/>
              </a:pPr>
              <a:t>2</a:t>
            </a:fld>
            <a:endParaRPr lang="en-US" sz="1300">
              <a:solidFill>
                <a:prstClr val="black"/>
              </a:solidFill>
              <a:latin typeface="Calibri" panose="020F0502020204030204"/>
            </a:endParaRPr>
          </a:p>
        </p:txBody>
      </p:sp>
    </p:spTree>
    <p:extLst>
      <p:ext uri="{BB962C8B-B14F-4D97-AF65-F5344CB8AC3E}">
        <p14:creationId xmlns:p14="http://schemas.microsoft.com/office/powerpoint/2010/main" val="3158729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523098">
              <a:defRPr/>
            </a:pPr>
            <a:fld id="{34336FEA-8A5A-4BF2-A5EB-AE080EF8CD95}" type="slidenum">
              <a:rPr lang="en-US" sz="1300">
                <a:solidFill>
                  <a:prstClr val="black"/>
                </a:solidFill>
                <a:latin typeface="Calibri" panose="020F0502020204030204"/>
              </a:rPr>
              <a:pPr defTabSz="523098">
                <a:defRPr/>
              </a:pPr>
              <a:t>3</a:t>
            </a:fld>
            <a:endParaRPr lang="en-US" sz="1300">
              <a:solidFill>
                <a:prstClr val="black"/>
              </a:solidFill>
              <a:latin typeface="Calibri" panose="020F0502020204030204"/>
            </a:endParaRPr>
          </a:p>
        </p:txBody>
      </p:sp>
    </p:spTree>
    <p:extLst>
      <p:ext uri="{BB962C8B-B14F-4D97-AF65-F5344CB8AC3E}">
        <p14:creationId xmlns:p14="http://schemas.microsoft.com/office/powerpoint/2010/main" val="283906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523098">
              <a:defRPr/>
            </a:pPr>
            <a:fld id="{34336FEA-8A5A-4BF2-A5EB-AE080EF8CD95}" type="slidenum">
              <a:rPr lang="en-US" sz="1300">
                <a:solidFill>
                  <a:prstClr val="black"/>
                </a:solidFill>
                <a:latin typeface="Calibri" panose="020F0502020204030204"/>
              </a:rPr>
              <a:pPr defTabSz="523098">
                <a:defRPr/>
              </a:pPr>
              <a:t>4</a:t>
            </a:fld>
            <a:endParaRPr lang="en-US" sz="1300">
              <a:solidFill>
                <a:prstClr val="black"/>
              </a:solidFill>
              <a:latin typeface="Calibri" panose="020F0502020204030204"/>
            </a:endParaRPr>
          </a:p>
        </p:txBody>
      </p:sp>
    </p:spTree>
    <p:extLst>
      <p:ext uri="{BB962C8B-B14F-4D97-AF65-F5344CB8AC3E}">
        <p14:creationId xmlns:p14="http://schemas.microsoft.com/office/powerpoint/2010/main" val="1687834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523098">
              <a:defRPr/>
            </a:pPr>
            <a:fld id="{34336FEA-8A5A-4BF2-A5EB-AE080EF8CD95}" type="slidenum">
              <a:rPr lang="en-US" sz="1300">
                <a:solidFill>
                  <a:prstClr val="black"/>
                </a:solidFill>
                <a:latin typeface="Calibri" panose="020F0502020204030204"/>
              </a:rPr>
              <a:pPr defTabSz="523098">
                <a:defRPr/>
              </a:pPr>
              <a:t>5</a:t>
            </a:fld>
            <a:endParaRPr lang="en-US" sz="1300">
              <a:solidFill>
                <a:prstClr val="black"/>
              </a:solidFill>
              <a:latin typeface="Calibri" panose="020F0502020204030204"/>
            </a:endParaRPr>
          </a:p>
        </p:txBody>
      </p:sp>
    </p:spTree>
    <p:extLst>
      <p:ext uri="{BB962C8B-B14F-4D97-AF65-F5344CB8AC3E}">
        <p14:creationId xmlns:p14="http://schemas.microsoft.com/office/powerpoint/2010/main" val="3902768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Speaking = Holly</a:t>
            </a:r>
          </a:p>
        </p:txBody>
      </p:sp>
      <p:sp>
        <p:nvSpPr>
          <p:cNvPr id="4" name="Slide Number Placeholder 3"/>
          <p:cNvSpPr>
            <a:spLocks noGrp="1"/>
          </p:cNvSpPr>
          <p:nvPr>
            <p:ph type="sldNum" sz="quarter" idx="10"/>
          </p:nvPr>
        </p:nvSpPr>
        <p:spPr/>
        <p:txBody>
          <a:bodyPr/>
          <a:lstStyle/>
          <a:p>
            <a:pPr marL="0" marR="0" lvl="0" indent="0" algn="r" defTabSz="505025" rtl="0" eaLnBrk="1" fontAlgn="auto" latinLnBrk="0" hangingPunct="1">
              <a:lnSpc>
                <a:spcPct val="100000"/>
              </a:lnSpc>
              <a:spcBef>
                <a:spcPts val="0"/>
              </a:spcBef>
              <a:spcAft>
                <a:spcPts val="0"/>
              </a:spcAft>
              <a:buClrTx/>
              <a:buSzTx/>
              <a:buFontTx/>
              <a:buNone/>
              <a:tabLst/>
              <a:defRPr/>
            </a:pPr>
            <a:fld id="{34336FEA-8A5A-4BF2-A5EB-AE080EF8CD95}" type="slidenum">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505025"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834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endParaRPr lang="en-US" sz="1200" kern="1200">
              <a:solidFill>
                <a:schemeClr val="tx1"/>
              </a:solidFill>
              <a:effectLst/>
              <a:latin typeface="+mn-lt"/>
              <a:ea typeface="+mn-ea"/>
              <a:cs typeface="+mn-cs"/>
            </a:endParaRPr>
          </a:p>
          <a:p>
            <a:pPr rtl="0" fontAlgn="t"/>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Construction starting at Columbia Pike Aug 1 through the fall.  CPRO is interested in keeping the space open and plans on using it for drive in movies.  Keep open for now but monitor activity and consider turning it off at some point during the construction.  It can be turned back on after completed. </a:t>
            </a:r>
          </a:p>
          <a:p>
            <a:endParaRPr lang="en-US"/>
          </a:p>
        </p:txBody>
      </p:sp>
      <p:sp>
        <p:nvSpPr>
          <p:cNvPr id="4" name="Slide Number Placeholder 3"/>
          <p:cNvSpPr>
            <a:spLocks noGrp="1"/>
          </p:cNvSpPr>
          <p:nvPr>
            <p:ph type="sldNum" sz="quarter" idx="5"/>
          </p:nvPr>
        </p:nvSpPr>
        <p:spPr/>
        <p:txBody>
          <a:bodyPr/>
          <a:lstStyle/>
          <a:p>
            <a:fld id="{6604ED49-87C3-462C-9930-47767E0400DD}" type="slidenum">
              <a:rPr lang="en-US" smtClean="0"/>
              <a:t>7</a:t>
            </a:fld>
            <a:endParaRPr lang="en-US"/>
          </a:p>
        </p:txBody>
      </p:sp>
    </p:spTree>
    <p:extLst>
      <p:ext uri="{BB962C8B-B14F-4D97-AF65-F5344CB8AC3E}">
        <p14:creationId xmlns:p14="http://schemas.microsoft.com/office/powerpoint/2010/main" val="91699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endParaRPr lang="en-US" sz="1200" kern="1200">
              <a:solidFill>
                <a:schemeClr val="tx1"/>
              </a:solidFill>
              <a:effectLst/>
              <a:latin typeface="+mn-lt"/>
              <a:ea typeface="+mn-ea"/>
              <a:cs typeface="+mn-cs"/>
            </a:endParaRPr>
          </a:p>
          <a:p>
            <a:pPr rtl="0" fontAlgn="t"/>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Construction starting at Columbia Pike Aug 1 through the fall.  CPRO is interested in keeping the space open and plans on using it for drive in movies.  Keep open for now but monitor activity and consider turning it off at some point during the construction.  It can be turned back on after completed. </a:t>
            </a:r>
          </a:p>
          <a:p>
            <a:endParaRPr lang="en-US"/>
          </a:p>
        </p:txBody>
      </p:sp>
      <p:sp>
        <p:nvSpPr>
          <p:cNvPr id="4" name="Slide Number Placeholder 3"/>
          <p:cNvSpPr>
            <a:spLocks noGrp="1"/>
          </p:cNvSpPr>
          <p:nvPr>
            <p:ph type="sldNum" sz="quarter" idx="5"/>
          </p:nvPr>
        </p:nvSpPr>
        <p:spPr/>
        <p:txBody>
          <a:bodyPr/>
          <a:lstStyle/>
          <a:p>
            <a:fld id="{6604ED49-87C3-462C-9930-47767E0400DD}" type="slidenum">
              <a:rPr lang="en-US" smtClean="0"/>
              <a:t>8</a:t>
            </a:fld>
            <a:endParaRPr lang="en-US"/>
          </a:p>
        </p:txBody>
      </p:sp>
    </p:spTree>
    <p:extLst>
      <p:ext uri="{BB962C8B-B14F-4D97-AF65-F5344CB8AC3E}">
        <p14:creationId xmlns:p14="http://schemas.microsoft.com/office/powerpoint/2010/main" val="278866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endParaRPr lang="en-US" sz="1200" kern="1200">
              <a:solidFill>
                <a:schemeClr val="tx1"/>
              </a:solidFill>
              <a:effectLst/>
              <a:latin typeface="+mn-lt"/>
              <a:ea typeface="+mn-ea"/>
              <a:cs typeface="+mn-cs"/>
            </a:endParaRPr>
          </a:p>
          <a:p>
            <a:pPr rtl="0" fontAlgn="t"/>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Construction starting at Columbia Pike Aug 1 through the fall.  CPRO is interested in keeping the space open and plans on using it for drive in movies.  Keep open for now but monitor activity and consider turning it off at some point during the construction.  It can be turned back on after completed. </a:t>
            </a:r>
          </a:p>
          <a:p>
            <a:endParaRPr lang="en-US"/>
          </a:p>
        </p:txBody>
      </p:sp>
      <p:sp>
        <p:nvSpPr>
          <p:cNvPr id="4" name="Slide Number Placeholder 3"/>
          <p:cNvSpPr>
            <a:spLocks noGrp="1"/>
          </p:cNvSpPr>
          <p:nvPr>
            <p:ph type="sldNum" sz="quarter" idx="5"/>
          </p:nvPr>
        </p:nvSpPr>
        <p:spPr/>
        <p:txBody>
          <a:bodyPr/>
          <a:lstStyle/>
          <a:p>
            <a:fld id="{6604ED49-87C3-462C-9930-47767E0400DD}" type="slidenum">
              <a:rPr lang="en-US" smtClean="0"/>
              <a:t>9</a:t>
            </a:fld>
            <a:endParaRPr lang="en-US"/>
          </a:p>
        </p:txBody>
      </p:sp>
    </p:spTree>
    <p:extLst>
      <p:ext uri="{BB962C8B-B14F-4D97-AF65-F5344CB8AC3E}">
        <p14:creationId xmlns:p14="http://schemas.microsoft.com/office/powerpoint/2010/main" val="2727200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endParaRPr lang="en-US" sz="1200" kern="1200">
              <a:solidFill>
                <a:schemeClr val="tx1"/>
              </a:solidFill>
              <a:effectLst/>
              <a:latin typeface="+mn-lt"/>
              <a:ea typeface="+mn-ea"/>
              <a:cs typeface="+mn-cs"/>
            </a:endParaRPr>
          </a:p>
          <a:p>
            <a:pPr rtl="0" fontAlgn="t"/>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Construction starting at Columbia Pike Aug 1 through the fall.  CPRO is interested in keeping the space open and plans on using it for drive in movies.  Keep open for now but monitor activity and consider turning it off at some point during the construction.  It can be turned back on after completed. </a:t>
            </a:r>
          </a:p>
          <a:p>
            <a:endParaRPr lang="en-US"/>
          </a:p>
        </p:txBody>
      </p:sp>
      <p:sp>
        <p:nvSpPr>
          <p:cNvPr id="4" name="Slide Number Placeholder 3"/>
          <p:cNvSpPr>
            <a:spLocks noGrp="1"/>
          </p:cNvSpPr>
          <p:nvPr>
            <p:ph type="sldNum" sz="quarter" idx="5"/>
          </p:nvPr>
        </p:nvSpPr>
        <p:spPr/>
        <p:txBody>
          <a:bodyPr/>
          <a:lstStyle/>
          <a:p>
            <a:fld id="{6604ED49-87C3-462C-9930-47767E0400DD}" type="slidenum">
              <a:rPr lang="en-US" smtClean="0"/>
              <a:t>10</a:t>
            </a:fld>
            <a:endParaRPr lang="en-US"/>
          </a:p>
        </p:txBody>
      </p:sp>
    </p:spTree>
    <p:extLst>
      <p:ext uri="{BB962C8B-B14F-4D97-AF65-F5344CB8AC3E}">
        <p14:creationId xmlns:p14="http://schemas.microsoft.com/office/powerpoint/2010/main" val="1774158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8791575" cy="2387600"/>
          </a:xfrm>
        </p:spPr>
        <p:txBody>
          <a:bodyPr anchor="b">
            <a:normAutofit/>
          </a:bodyPr>
          <a:lstStyle>
            <a:lvl1pPr algn="l">
              <a:defRPr sz="4800">
                <a:solidFill>
                  <a:srgbClr val="000C59"/>
                </a:solidFill>
              </a:defRPr>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rgbClr val="000C5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7" name="Slide Number Placeholder 5">
            <a:extLst>
              <a:ext uri="{FF2B5EF4-FFF2-40B4-BE49-F238E27FC236}">
                <a16:creationId xmlns:a16="http://schemas.microsoft.com/office/drawing/2014/main" id="{0B26D96E-995E-485C-A823-7A9D838C5CFF}"/>
              </a:ext>
            </a:extLst>
          </p:cNvPr>
          <p:cNvSpPr>
            <a:spLocks noGrp="1"/>
          </p:cNvSpPr>
          <p:nvPr>
            <p:ph type="sldNum" sz="quarter" idx="4"/>
          </p:nvPr>
        </p:nvSpPr>
        <p:spPr>
          <a:xfrm>
            <a:off x="11047411" y="6492875"/>
            <a:ext cx="771089" cy="365125"/>
          </a:xfrm>
          <a:prstGeom prst="rect">
            <a:avLst/>
          </a:prstGeom>
        </p:spPr>
        <p:txBody>
          <a:bodyPr vert="horz" lIns="91440" tIns="45720" rIns="91440" bIns="45720" rtlCol="0" anchor="ctr"/>
          <a:lstStyle>
            <a:lvl1pPr algn="r">
              <a:defRPr sz="1200" b="1">
                <a:solidFill>
                  <a:srgbClr val="000C59"/>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2614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8791575" cy="2387600"/>
          </a:xfrm>
        </p:spPr>
        <p:txBody>
          <a:bodyPr anchor="b">
            <a:normAutofit/>
          </a:bodyPr>
          <a:lstStyle>
            <a:lvl1pPr algn="l">
              <a:defRPr sz="4800">
                <a:solidFill>
                  <a:srgbClr val="000C59"/>
                </a:solidFill>
              </a:defRPr>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rgbClr val="000C5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7" name="Slide Number Placeholder 5">
            <a:extLst>
              <a:ext uri="{FF2B5EF4-FFF2-40B4-BE49-F238E27FC236}">
                <a16:creationId xmlns:a16="http://schemas.microsoft.com/office/drawing/2014/main" id="{0B26D96E-995E-485C-A823-7A9D838C5CFF}"/>
              </a:ext>
            </a:extLst>
          </p:cNvPr>
          <p:cNvSpPr>
            <a:spLocks noGrp="1"/>
          </p:cNvSpPr>
          <p:nvPr>
            <p:ph type="sldNum" sz="quarter" idx="4"/>
          </p:nvPr>
        </p:nvSpPr>
        <p:spPr>
          <a:xfrm>
            <a:off x="11047411" y="6492875"/>
            <a:ext cx="771089" cy="365125"/>
          </a:xfrm>
          <a:prstGeom prst="rect">
            <a:avLst/>
          </a:prstGeom>
        </p:spPr>
        <p:txBody>
          <a:bodyPr vert="horz" lIns="91440" tIns="45720" rIns="91440" bIns="45720" rtlCol="0" anchor="ctr"/>
          <a:lstStyle>
            <a:lvl1pPr algn="r">
              <a:defRPr sz="1200" b="1">
                <a:solidFill>
                  <a:srgbClr val="000C59"/>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396976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532135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913953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804831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662374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000C59"/>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92096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13819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047411" y="6492875"/>
            <a:ext cx="771089" cy="365125"/>
          </a:xfrm>
          <a:prstGeom prst="rect">
            <a:avLst/>
          </a:prstGeom>
        </p:spPr>
        <p:txBody>
          <a:bodyPr vert="horz" lIns="91440" tIns="45720" rIns="91440" bIns="45720" rtlCol="0" anchor="ctr"/>
          <a:lstStyle>
            <a:lvl1pPr algn="r">
              <a:defRPr sz="1200" b="1">
                <a:solidFill>
                  <a:srgbClr val="000C59"/>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992797923"/>
      </p:ext>
    </p:extLst>
  </p:cSld>
  <p:clrMap bg1="dk1" tx1="lt1" bg2="dk2" tx2="lt2" accent1="accent1" accent2="accent2" accent3="accent3" accent4="accent4" accent5="accent5" accent6="accent6" hlink="hlink" folHlink="folHlink"/>
  <p:sldLayoutIdLst>
    <p:sldLayoutId id="2147483683" r:id="rId1"/>
    <p:sldLayoutId id="2147483661" r:id="rId2"/>
    <p:sldLayoutId id="2147483662" r:id="rId3"/>
    <p:sldLayoutId id="2147483663" r:id="rId4"/>
    <p:sldLayoutId id="2147483664" r:id="rId5"/>
    <p:sldLayoutId id="2147483665" r:id="rId6"/>
    <p:sldLayoutId id="2147483666" r:id="rId7"/>
    <p:sldLayoutId id="2147483667" r:id="rId8"/>
  </p:sldLayoutIdLst>
  <p:txStyles>
    <p:titleStyle>
      <a:lvl1pPr algn="l" defTabSz="914400" rtl="0" eaLnBrk="1" latinLnBrk="0" hangingPunct="1">
        <a:lnSpc>
          <a:spcPct val="90000"/>
        </a:lnSpc>
        <a:spcBef>
          <a:spcPct val="0"/>
        </a:spcBef>
        <a:buNone/>
        <a:defRPr sz="3600" kern="1200" cap="all" baseline="0">
          <a:solidFill>
            <a:srgbClr val="000C59"/>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rgbClr val="000C59"/>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rgbClr val="000C59"/>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rgbClr val="000C59"/>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departments.arlingtonva.us/dts/digital-equity/"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my.arlingtonva.us/digitalresourc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epartments.arlingtonva.us/dts/digital-equity/"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my.arlingtonva.us/digitalresource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library.arlingtonva.us/mybook/"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apsva.us/post/arlington-county-grants-500000-to-provide-free-high-speed-internet-to-students-in-ne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hhartell@arlingtonva.u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departments.arlingtonva.us/dts/digital-equit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D123-B360-4A28-9C5A-DFEA58FE3EB4}"/>
              </a:ext>
            </a:extLst>
          </p:cNvPr>
          <p:cNvSpPr>
            <a:spLocks noGrp="1"/>
          </p:cNvSpPr>
          <p:nvPr>
            <p:ph type="ctrTitle"/>
          </p:nvPr>
        </p:nvSpPr>
        <p:spPr>
          <a:xfrm>
            <a:off x="2043113" y="629772"/>
            <a:ext cx="4527929" cy="4287836"/>
          </a:xfrm>
          <a:effectLst>
            <a:outerShdw blurRad="50800" dist="38100" dir="2700000" algn="tl" rotWithShape="0">
              <a:prstClr val="black">
                <a:alpha val="40000"/>
              </a:prstClr>
            </a:outerShdw>
          </a:effectLst>
        </p:spPr>
        <p:txBody>
          <a:bodyPr anchor="ctr">
            <a:normAutofit/>
          </a:bodyPr>
          <a:lstStyle/>
          <a:p>
            <a:pPr algn="r"/>
            <a:r>
              <a:rPr lang="en-US" sz="6000"/>
              <a:t>Digital Equity in Arlington</a:t>
            </a:r>
          </a:p>
        </p:txBody>
      </p:sp>
      <p:sp>
        <p:nvSpPr>
          <p:cNvPr id="4" name="Subtitle 3">
            <a:extLst>
              <a:ext uri="{FF2B5EF4-FFF2-40B4-BE49-F238E27FC236}">
                <a16:creationId xmlns:a16="http://schemas.microsoft.com/office/drawing/2014/main" id="{14BA8B56-B872-4DE0-8E13-2C62F498B5BC}"/>
              </a:ext>
            </a:extLst>
          </p:cNvPr>
          <p:cNvSpPr>
            <a:spLocks noGrp="1"/>
          </p:cNvSpPr>
          <p:nvPr>
            <p:ph type="subTitle" idx="1"/>
          </p:nvPr>
        </p:nvSpPr>
        <p:spPr>
          <a:xfrm>
            <a:off x="7248191" y="765774"/>
            <a:ext cx="4046804" cy="4353921"/>
          </a:xfrm>
        </p:spPr>
        <p:txBody>
          <a:bodyPr anchor="ctr">
            <a:normAutofit/>
          </a:bodyPr>
          <a:lstStyle/>
          <a:p>
            <a:r>
              <a:rPr lang="en-US" sz="2800" b="1" dirty="0"/>
              <a:t> Aug 19</a:t>
            </a:r>
            <a:r>
              <a:rPr lang="en-US" sz="2800" b="1" baseline="30000" dirty="0"/>
              <a:t>th</a:t>
            </a:r>
            <a:r>
              <a:rPr lang="en-US" sz="2800" b="1" dirty="0"/>
              <a:t>, 2020</a:t>
            </a:r>
            <a:endParaRPr lang="en-US" dirty="0"/>
          </a:p>
          <a:p>
            <a:endParaRPr lang="en-US" sz="2800" b="1" dirty="0"/>
          </a:p>
          <a:p>
            <a:pPr>
              <a:spcBef>
                <a:spcPts val="0"/>
              </a:spcBef>
            </a:pPr>
            <a:r>
              <a:rPr lang="en-US" sz="2800" b="1" dirty="0"/>
              <a:t>A Forum on Equity: Municipal broadband and broadband access</a:t>
            </a:r>
            <a:endParaRPr lang="en-US" dirty="0"/>
          </a:p>
        </p:txBody>
      </p:sp>
      <p:pic>
        <p:nvPicPr>
          <p:cNvPr id="71" name="Picture 70">
            <a:extLst>
              <a:ext uri="{FF2B5EF4-FFF2-40B4-BE49-F238E27FC236}">
                <a16:creationId xmlns:a16="http://schemas.microsoft.com/office/drawing/2014/main" id="{10292FF3-BBA2-48F7-9FAB-3FFF237BDE6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18703" y="4191502"/>
            <a:ext cx="2941627" cy="1385411"/>
          </a:xfrm>
          <a:prstGeom prst="rect">
            <a:avLst/>
          </a:prstGeom>
          <a:effectLst>
            <a:outerShdw blurRad="50800" dist="38100" dir="2700000" algn="tl" rotWithShape="0">
              <a:prstClr val="black">
                <a:alpha val="40000"/>
              </a:prstClr>
            </a:outerShdw>
          </a:effectLst>
        </p:spPr>
      </p:pic>
      <p:cxnSp>
        <p:nvCxnSpPr>
          <p:cNvPr id="79" name="Straight Connector 78">
            <a:extLst>
              <a:ext uri="{FF2B5EF4-FFF2-40B4-BE49-F238E27FC236}">
                <a16:creationId xmlns:a16="http://schemas.microsoft.com/office/drawing/2014/main" id="{59ADC92E-99A8-48BA-BF88-4C32E8C11C23}"/>
              </a:ext>
            </a:extLst>
          </p:cNvPr>
          <p:cNvCxnSpPr/>
          <p:nvPr/>
        </p:nvCxnSpPr>
        <p:spPr>
          <a:xfrm>
            <a:off x="7006858" y="1112916"/>
            <a:ext cx="0" cy="3636334"/>
          </a:xfrm>
          <a:prstGeom prst="line">
            <a:avLst/>
          </a:prstGeom>
          <a:ln w="19050">
            <a:solidFill>
              <a:srgbClr val="000C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7556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7D17-0EE4-4522-BF6F-5142AC05F910}"/>
              </a:ext>
            </a:extLst>
          </p:cNvPr>
          <p:cNvSpPr>
            <a:spLocks noGrp="1"/>
          </p:cNvSpPr>
          <p:nvPr>
            <p:ph type="title"/>
          </p:nvPr>
        </p:nvSpPr>
        <p:spPr>
          <a:xfrm>
            <a:off x="1425758" y="425302"/>
            <a:ext cx="9770761" cy="786810"/>
          </a:xfrm>
        </p:spPr>
        <p:txBody>
          <a:bodyPr>
            <a:normAutofit/>
          </a:bodyPr>
          <a:lstStyle/>
          <a:p>
            <a:r>
              <a:rPr lang="en-US"/>
              <a:t>Where Does the disparity exist?</a:t>
            </a:r>
          </a:p>
        </p:txBody>
      </p:sp>
      <p:pic>
        <p:nvPicPr>
          <p:cNvPr id="7" name="Content Placeholder 6">
            <a:extLst>
              <a:ext uri="{FF2B5EF4-FFF2-40B4-BE49-F238E27FC236}">
                <a16:creationId xmlns:a16="http://schemas.microsoft.com/office/drawing/2014/main" id="{783AFDEA-4B87-41ED-B71E-C6678F084F48}"/>
              </a:ext>
            </a:extLst>
          </p:cNvPr>
          <p:cNvPicPr>
            <a:picLocks noGrp="1" noChangeAspect="1"/>
          </p:cNvPicPr>
          <p:nvPr>
            <p:ph idx="1"/>
          </p:nvPr>
        </p:nvPicPr>
        <p:blipFill rotWithShape="1">
          <a:blip r:embed="rId3"/>
          <a:srcRect l="36787" t="19210" r="24904" b="7844"/>
          <a:stretch/>
        </p:blipFill>
        <p:spPr>
          <a:xfrm>
            <a:off x="6749220" y="1299392"/>
            <a:ext cx="4447299" cy="4763382"/>
          </a:xfrm>
          <a:prstGeom prst="rect">
            <a:avLst/>
          </a:prstGeom>
        </p:spPr>
      </p:pic>
      <p:sp>
        <p:nvSpPr>
          <p:cNvPr id="4" name="Text Placeholder 3">
            <a:extLst>
              <a:ext uri="{FF2B5EF4-FFF2-40B4-BE49-F238E27FC236}">
                <a16:creationId xmlns:a16="http://schemas.microsoft.com/office/drawing/2014/main" id="{6E56040F-D986-4CF8-A1E7-706540FA23DE}"/>
              </a:ext>
            </a:extLst>
          </p:cNvPr>
          <p:cNvSpPr>
            <a:spLocks noGrp="1"/>
          </p:cNvSpPr>
          <p:nvPr>
            <p:ph type="body" sz="half" idx="2"/>
          </p:nvPr>
        </p:nvSpPr>
        <p:spPr>
          <a:xfrm>
            <a:off x="1425758" y="1435395"/>
            <a:ext cx="4953783" cy="4768957"/>
          </a:xfrm>
        </p:spPr>
        <p:txBody>
          <a:bodyPr/>
          <a:lstStyle/>
          <a:p>
            <a:r>
              <a:rPr lang="en-US" dirty="0"/>
              <a:t>Census tracts with the lowest fixed home broadband adoptions rates correlate to Arlington’s low- and moderate- income neighborhoods (Arlington Mill, Buckingham, Green Valley, Columbia Heights West, Douglas Park, Columbia Forest)</a:t>
            </a:r>
          </a:p>
          <a:p>
            <a:endParaRPr lang="en-US" dirty="0"/>
          </a:p>
        </p:txBody>
      </p:sp>
      <p:sp>
        <p:nvSpPr>
          <p:cNvPr id="13" name="Slide Number Placeholder 12">
            <a:extLst>
              <a:ext uri="{FF2B5EF4-FFF2-40B4-BE49-F238E27FC236}">
                <a16:creationId xmlns:a16="http://schemas.microsoft.com/office/drawing/2014/main" id="{F72857E8-98A0-4F0B-B3FE-6295A126E8F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BFF6EF-11C2-4C0F-B224-82E5B6E2A2A1}" type="slidenum">
              <a:rPr kumimoji="0" lang="en-US" sz="1050" b="0" i="0" u="none" strike="noStrike" kern="1200" cap="none" spc="0" normalizeH="0" baseline="0" noProof="0" smtClean="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prstClr val="white">
                  <a:tint val="75000"/>
                </a:prstClr>
              </a:solidFill>
              <a:effectLst/>
              <a:uLnTx/>
              <a:uFillTx/>
              <a:latin typeface="Tw Cen MT" panose="020B0602020104020603"/>
              <a:ea typeface="+mn-ea"/>
              <a:cs typeface="+mn-cs"/>
            </a:endParaRPr>
          </a:p>
        </p:txBody>
      </p:sp>
      <p:pic>
        <p:nvPicPr>
          <p:cNvPr id="10" name="Picture 9">
            <a:extLst>
              <a:ext uri="{FF2B5EF4-FFF2-40B4-BE49-F238E27FC236}">
                <a16:creationId xmlns:a16="http://schemas.microsoft.com/office/drawing/2014/main" id="{B17D5BAB-72C2-4E82-9201-17FD5C2B4D47}"/>
              </a:ext>
            </a:extLst>
          </p:cNvPr>
          <p:cNvPicPr>
            <a:picLocks noChangeAspect="1"/>
          </p:cNvPicPr>
          <p:nvPr/>
        </p:nvPicPr>
        <p:blipFill rotWithShape="1">
          <a:blip r:embed="rId4">
            <a:clrChange>
              <a:clrFrom>
                <a:srgbClr val="FFFFFF"/>
              </a:clrFrom>
              <a:clrTo>
                <a:srgbClr val="FFFFFF">
                  <a:alpha val="0"/>
                </a:srgbClr>
              </a:clrTo>
            </a:clrChange>
          </a:blip>
          <a:srcRect l="8808" t="45755" r="80790" b="37364"/>
          <a:stretch/>
        </p:blipFill>
        <p:spPr>
          <a:xfrm>
            <a:off x="1283597" y="3214535"/>
            <a:ext cx="3190161" cy="2912228"/>
          </a:xfrm>
          <a:prstGeom prst="rect">
            <a:avLst/>
          </a:prstGeom>
        </p:spPr>
      </p:pic>
      <p:sp>
        <p:nvSpPr>
          <p:cNvPr id="12" name="TextBox 11">
            <a:extLst>
              <a:ext uri="{FF2B5EF4-FFF2-40B4-BE49-F238E27FC236}">
                <a16:creationId xmlns:a16="http://schemas.microsoft.com/office/drawing/2014/main" id="{3F40724E-48A5-4B07-844E-B2C1C85EDBB0}"/>
              </a:ext>
            </a:extLst>
          </p:cNvPr>
          <p:cNvSpPr txBox="1"/>
          <p:nvPr/>
        </p:nvSpPr>
        <p:spPr>
          <a:xfrm>
            <a:off x="6687879" y="6049251"/>
            <a:ext cx="456998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Tw Cen MT" panose="020B0602020104020603"/>
                <a:ea typeface="+mn-ea"/>
                <a:cs typeface="+mn-cs"/>
              </a:rPr>
              <a:t>Source: U.S. Census Bureau’s [2013-2017] American Community Survey 5-year estimates </a:t>
            </a:r>
          </a:p>
        </p:txBody>
      </p:sp>
      <p:pic>
        <p:nvPicPr>
          <p:cNvPr id="15" name="Picture 14">
            <a:extLst>
              <a:ext uri="{FF2B5EF4-FFF2-40B4-BE49-F238E27FC236}">
                <a16:creationId xmlns:a16="http://schemas.microsoft.com/office/drawing/2014/main" id="{223A6043-631A-4114-8837-B86ABFBC67A3}"/>
              </a:ext>
            </a:extLst>
          </p:cNvPr>
          <p:cNvPicPr>
            <a:picLocks noChangeAspect="1"/>
          </p:cNvPicPr>
          <p:nvPr/>
        </p:nvPicPr>
        <p:blipFill rotWithShape="1">
          <a:blip r:embed="rId4">
            <a:clrChange>
              <a:clrFrom>
                <a:srgbClr val="FFFFFF"/>
              </a:clrFrom>
              <a:clrTo>
                <a:srgbClr val="FFFFFF">
                  <a:alpha val="0"/>
                </a:srgbClr>
              </a:clrTo>
            </a:clrChange>
          </a:blip>
          <a:srcRect l="19198" t="46497" r="79276" b="42286"/>
          <a:stretch/>
        </p:blipFill>
        <p:spPr>
          <a:xfrm>
            <a:off x="4473758" y="3101612"/>
            <a:ext cx="467833" cy="1935125"/>
          </a:xfrm>
          <a:prstGeom prst="rect">
            <a:avLst/>
          </a:prstGeom>
        </p:spPr>
      </p:pic>
      <p:sp>
        <p:nvSpPr>
          <p:cNvPr id="16" name="Rectangle 15">
            <a:extLst>
              <a:ext uri="{FF2B5EF4-FFF2-40B4-BE49-F238E27FC236}">
                <a16:creationId xmlns:a16="http://schemas.microsoft.com/office/drawing/2014/main" id="{08BBD8EF-B432-4B21-96DF-A2AB828D791E}"/>
              </a:ext>
            </a:extLst>
          </p:cNvPr>
          <p:cNvSpPr/>
          <p:nvPr/>
        </p:nvSpPr>
        <p:spPr>
          <a:xfrm>
            <a:off x="4816539" y="3133510"/>
            <a:ext cx="1903234"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53.7% to 61.4%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61.4% to 69.1%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69.1% to 76.8%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76.8% to 84.6%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84.6% to 92.3%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92.3% to 100.0%</a:t>
            </a:r>
          </a:p>
        </p:txBody>
      </p:sp>
      <p:sp>
        <p:nvSpPr>
          <p:cNvPr id="17" name="Rectangle 16">
            <a:extLst>
              <a:ext uri="{FF2B5EF4-FFF2-40B4-BE49-F238E27FC236}">
                <a16:creationId xmlns:a16="http://schemas.microsoft.com/office/drawing/2014/main" id="{C5E091DC-17C9-47BF-B296-7EBF16AAC711}"/>
              </a:ext>
            </a:extLst>
          </p:cNvPr>
          <p:cNvSpPr/>
          <p:nvPr/>
        </p:nvSpPr>
        <p:spPr>
          <a:xfrm>
            <a:off x="1425758" y="2876193"/>
            <a:ext cx="6096000" cy="369332"/>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C59"/>
                </a:solidFill>
                <a:effectLst/>
                <a:uLnTx/>
                <a:uFillTx/>
                <a:latin typeface="Tw Cen MT" panose="020B0602020104020603"/>
                <a:ea typeface="+mn-ea"/>
                <a:cs typeface="+mn-cs"/>
              </a:rPr>
              <a:t>59 tracts total</a:t>
            </a:r>
          </a:p>
        </p:txBody>
      </p:sp>
    </p:spTree>
    <p:extLst>
      <p:ext uri="{BB962C8B-B14F-4D97-AF65-F5344CB8AC3E}">
        <p14:creationId xmlns:p14="http://schemas.microsoft.com/office/powerpoint/2010/main" val="476792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7D17-0EE4-4522-BF6F-5142AC05F910}"/>
              </a:ext>
            </a:extLst>
          </p:cNvPr>
          <p:cNvSpPr>
            <a:spLocks noGrp="1"/>
          </p:cNvSpPr>
          <p:nvPr>
            <p:ph type="title"/>
          </p:nvPr>
        </p:nvSpPr>
        <p:spPr>
          <a:xfrm>
            <a:off x="1484213" y="425302"/>
            <a:ext cx="4895328" cy="786810"/>
          </a:xfrm>
        </p:spPr>
        <p:txBody>
          <a:bodyPr>
            <a:normAutofit fontScale="90000"/>
          </a:bodyPr>
          <a:lstStyle/>
          <a:p>
            <a:r>
              <a:rPr lang="en-US"/>
              <a:t>Digital Divide in Arlington</a:t>
            </a:r>
          </a:p>
        </p:txBody>
      </p:sp>
      <p:sp>
        <p:nvSpPr>
          <p:cNvPr id="17" name="Slide Number Placeholder 16">
            <a:extLst>
              <a:ext uri="{FF2B5EF4-FFF2-40B4-BE49-F238E27FC236}">
                <a16:creationId xmlns:a16="http://schemas.microsoft.com/office/drawing/2014/main" id="{D5EDEB2F-50E2-4CFD-A91B-3CA9EB17511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BFF6EF-11C2-4C0F-B224-82E5B6E2A2A1}" type="slidenum">
              <a:rPr kumimoji="0" lang="en-US" sz="1050" b="0" i="0" u="none" strike="noStrike" kern="1200" cap="none" spc="0" normalizeH="0" baseline="0" noProof="0" smtClean="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prstClr val="white">
                  <a:tint val="75000"/>
                </a:prstClr>
              </a:solidFill>
              <a:effectLst/>
              <a:uLnTx/>
              <a:uFillTx/>
              <a:latin typeface="Tw Cen MT" panose="020B0602020104020603"/>
              <a:ea typeface="+mn-ea"/>
              <a:cs typeface="+mn-cs"/>
            </a:endParaRPr>
          </a:p>
        </p:txBody>
      </p:sp>
      <p:sp>
        <p:nvSpPr>
          <p:cNvPr id="16" name="TextBox 15">
            <a:extLst>
              <a:ext uri="{FF2B5EF4-FFF2-40B4-BE49-F238E27FC236}">
                <a16:creationId xmlns:a16="http://schemas.microsoft.com/office/drawing/2014/main" id="{22EF844B-2E1D-41AC-80A1-E791CC71C21B}"/>
              </a:ext>
            </a:extLst>
          </p:cNvPr>
          <p:cNvSpPr txBox="1"/>
          <p:nvPr/>
        </p:nvSpPr>
        <p:spPr>
          <a:xfrm>
            <a:off x="6762307" y="6029488"/>
            <a:ext cx="4569982"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w Cen MT" panose="020B0602020104020603"/>
                <a:ea typeface="+mn-ea"/>
                <a:cs typeface="+mn-cs"/>
              </a:rPr>
              <a:t>Source: U.S. Census Bureau’s [2013-2017] American Community Survey 5-year estimates</a:t>
            </a:r>
          </a:p>
        </p:txBody>
      </p:sp>
      <p:sp>
        <p:nvSpPr>
          <p:cNvPr id="10" name="Text Placeholder 12">
            <a:extLst>
              <a:ext uri="{FF2B5EF4-FFF2-40B4-BE49-F238E27FC236}">
                <a16:creationId xmlns:a16="http://schemas.microsoft.com/office/drawing/2014/main" id="{CBDC8883-DE30-4F7B-BF2F-A3A1E7EB9F14}"/>
              </a:ext>
            </a:extLst>
          </p:cNvPr>
          <p:cNvSpPr txBox="1">
            <a:spLocks/>
          </p:cNvSpPr>
          <p:nvPr/>
        </p:nvSpPr>
        <p:spPr>
          <a:xfrm>
            <a:off x="1284720" y="1305490"/>
            <a:ext cx="5294313" cy="576262"/>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rgbClr val="000C59"/>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rgbClr val="000C59"/>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rgbClr val="000C59"/>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b="1" dirty="0"/>
              <a:t>Types of Household Internet Subscriptions</a:t>
            </a:r>
          </a:p>
        </p:txBody>
      </p:sp>
      <p:sp>
        <p:nvSpPr>
          <p:cNvPr id="13" name="TextBox 12">
            <a:extLst>
              <a:ext uri="{FF2B5EF4-FFF2-40B4-BE49-F238E27FC236}">
                <a16:creationId xmlns:a16="http://schemas.microsoft.com/office/drawing/2014/main" id="{5C98B51C-9DEC-44F4-8A33-B8F273A0812E}"/>
              </a:ext>
            </a:extLst>
          </p:cNvPr>
          <p:cNvSpPr txBox="1"/>
          <p:nvPr/>
        </p:nvSpPr>
        <p:spPr>
          <a:xfrm>
            <a:off x="1068901" y="6256751"/>
            <a:ext cx="2325807" cy="230832"/>
          </a:xfrm>
          <a:prstGeom prst="rect">
            <a:avLst/>
          </a:prstGeom>
          <a:noFill/>
        </p:spPr>
        <p:txBody>
          <a:bodyPr wrap="square" rtlCol="0">
            <a:spAutoFit/>
          </a:bodyPr>
          <a:lstStyle/>
          <a:p>
            <a:pPr algn="r"/>
            <a:r>
              <a:rPr lang="en-US" sz="900" i="1" dirty="0">
                <a:solidFill>
                  <a:schemeClr val="tx1">
                    <a:lumMod val="65000"/>
                    <a:lumOff val="35000"/>
                  </a:schemeClr>
                </a:solidFill>
              </a:rPr>
              <a:t>*Total </a:t>
            </a:r>
            <a:r>
              <a:rPr lang="en-US" sz="900" i="1" u="sng" dirty="0">
                <a:solidFill>
                  <a:schemeClr val="tx1">
                    <a:lumMod val="65000"/>
                    <a:lumOff val="35000"/>
                  </a:schemeClr>
                </a:solidFill>
              </a:rPr>
              <a:t>households</a:t>
            </a:r>
            <a:r>
              <a:rPr lang="en-US" sz="900" i="1" dirty="0">
                <a:solidFill>
                  <a:schemeClr val="tx1">
                    <a:lumMod val="65000"/>
                    <a:lumOff val="35000"/>
                  </a:schemeClr>
                </a:solidFill>
              </a:rPr>
              <a:t> without internet only</a:t>
            </a:r>
            <a:endParaRPr lang="en-US" sz="800" i="1" dirty="0">
              <a:solidFill>
                <a:schemeClr val="tx1">
                  <a:lumMod val="65000"/>
                  <a:lumOff val="35000"/>
                </a:schemeClr>
              </a:solidFill>
            </a:endParaRPr>
          </a:p>
        </p:txBody>
      </p:sp>
      <p:graphicFrame>
        <p:nvGraphicFramePr>
          <p:cNvPr id="9" name="Content Placeholder 6">
            <a:extLst>
              <a:ext uri="{FF2B5EF4-FFF2-40B4-BE49-F238E27FC236}">
                <a16:creationId xmlns:a16="http://schemas.microsoft.com/office/drawing/2014/main" id="{FEC17CDB-71E2-4C5D-ADC7-7CB361E571A8}"/>
              </a:ext>
            </a:extLst>
          </p:cNvPr>
          <p:cNvGraphicFramePr>
            <a:graphicFrameLocks/>
          </p:cNvGraphicFramePr>
          <p:nvPr/>
        </p:nvGraphicFramePr>
        <p:xfrm>
          <a:off x="867513" y="1665962"/>
          <a:ext cx="5894794" cy="442795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493F5C17-4460-466B-87AF-956C057AAC6D}"/>
              </a:ext>
            </a:extLst>
          </p:cNvPr>
          <p:cNvSpPr/>
          <p:nvPr/>
        </p:nvSpPr>
        <p:spPr>
          <a:xfrm>
            <a:off x="3194137" y="2044590"/>
            <a:ext cx="513568" cy="314744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9855831-ABB4-465E-B159-AF874FBDBD0C}"/>
              </a:ext>
            </a:extLst>
          </p:cNvPr>
          <p:cNvSpPr/>
          <p:nvPr/>
        </p:nvSpPr>
        <p:spPr>
          <a:xfrm>
            <a:off x="6924805" y="1665962"/>
            <a:ext cx="4122606" cy="2985433"/>
          </a:xfrm>
          <a:prstGeom prst="rect">
            <a:avLst/>
          </a:prstGeom>
        </p:spPr>
        <p:txBody>
          <a:bodyPr wrap="square">
            <a:spAutoFit/>
          </a:bodyPr>
          <a:lstStyle/>
          <a:p>
            <a:pPr marL="342900" indent="-342900">
              <a:buFont typeface="Arial" panose="020B0604020202020204" pitchFamily="34" charset="0"/>
              <a:buChar char="•"/>
            </a:pPr>
            <a:r>
              <a:rPr lang="en-US" sz="2200" b="1" dirty="0">
                <a:solidFill>
                  <a:srgbClr val="000C59"/>
                </a:solidFill>
              </a:rPr>
              <a:t>90% </a:t>
            </a:r>
            <a:r>
              <a:rPr lang="en-US" dirty="0">
                <a:solidFill>
                  <a:srgbClr val="000C59"/>
                </a:solidFill>
              </a:rPr>
              <a:t>of Arlington households have some type of internet subscription (cellular, satellite, cable, fiber optic, or DSL).</a:t>
            </a:r>
          </a:p>
          <a:p>
            <a:pPr marL="342900" indent="-342900">
              <a:buFont typeface="Arial" panose="020B0604020202020204" pitchFamily="34" charset="0"/>
              <a:buChar char="•"/>
            </a:pPr>
            <a:endParaRPr lang="en-US" b="1" dirty="0">
              <a:solidFill>
                <a:srgbClr val="000C59"/>
              </a:solidFill>
            </a:endParaRPr>
          </a:p>
          <a:p>
            <a:pPr marL="342900" indent="-342900">
              <a:buFont typeface="Arial" panose="020B0604020202020204" pitchFamily="34" charset="0"/>
              <a:buChar char="•"/>
            </a:pPr>
            <a:r>
              <a:rPr lang="en-US" sz="2200" b="1" dirty="0">
                <a:solidFill>
                  <a:srgbClr val="000C59"/>
                </a:solidFill>
              </a:rPr>
              <a:t>16% </a:t>
            </a:r>
            <a:r>
              <a:rPr lang="en-US" dirty="0">
                <a:solidFill>
                  <a:srgbClr val="000C59"/>
                </a:solidFill>
              </a:rPr>
              <a:t>of households do not have access to a fixed home broadband internet connection (cable, fiber optic or DSL).</a:t>
            </a:r>
          </a:p>
          <a:p>
            <a:pPr marL="285750" indent="-285750">
              <a:buFont typeface="Arial" panose="020B0604020202020204" pitchFamily="34" charset="0"/>
              <a:buChar char="•"/>
            </a:pPr>
            <a:endParaRPr lang="en-US" dirty="0">
              <a:solidFill>
                <a:srgbClr val="000C59"/>
              </a:solidFill>
            </a:endParaRPr>
          </a:p>
        </p:txBody>
      </p:sp>
    </p:spTree>
    <p:extLst>
      <p:ext uri="{BB962C8B-B14F-4D97-AF65-F5344CB8AC3E}">
        <p14:creationId xmlns:p14="http://schemas.microsoft.com/office/powerpoint/2010/main" val="1509323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7D17-0EE4-4522-BF6F-5142AC05F910}"/>
              </a:ext>
            </a:extLst>
          </p:cNvPr>
          <p:cNvSpPr>
            <a:spLocks noGrp="1"/>
          </p:cNvSpPr>
          <p:nvPr>
            <p:ph type="title"/>
          </p:nvPr>
        </p:nvSpPr>
        <p:spPr>
          <a:xfrm>
            <a:off x="1484213" y="425302"/>
            <a:ext cx="4895328" cy="786810"/>
          </a:xfrm>
        </p:spPr>
        <p:txBody>
          <a:bodyPr>
            <a:normAutofit fontScale="90000"/>
          </a:bodyPr>
          <a:lstStyle/>
          <a:p>
            <a:r>
              <a:rPr lang="en-US"/>
              <a:t>Digital Divide in Arlington</a:t>
            </a:r>
          </a:p>
        </p:txBody>
      </p:sp>
      <p:sp>
        <p:nvSpPr>
          <p:cNvPr id="17" name="Slide Number Placeholder 16">
            <a:extLst>
              <a:ext uri="{FF2B5EF4-FFF2-40B4-BE49-F238E27FC236}">
                <a16:creationId xmlns:a16="http://schemas.microsoft.com/office/drawing/2014/main" id="{D5EDEB2F-50E2-4CFD-A91B-3CA9EB17511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BFF6EF-11C2-4C0F-B224-82E5B6E2A2A1}" type="slidenum">
              <a:rPr kumimoji="0" lang="en-US" sz="1050" b="0" i="0" u="none" strike="noStrike" kern="1200" cap="none" spc="0" normalizeH="0" baseline="0" noProof="0" smtClean="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a:ln>
                <a:noFill/>
              </a:ln>
              <a:solidFill>
                <a:prstClr val="white">
                  <a:tint val="75000"/>
                </a:prstClr>
              </a:solidFill>
              <a:effectLst/>
              <a:uLnTx/>
              <a:uFillTx/>
              <a:latin typeface="Tw Cen MT" panose="020B0602020104020603"/>
              <a:ea typeface="+mn-ea"/>
              <a:cs typeface="+mn-cs"/>
            </a:endParaRPr>
          </a:p>
        </p:txBody>
      </p:sp>
      <p:sp>
        <p:nvSpPr>
          <p:cNvPr id="16" name="TextBox 15">
            <a:extLst>
              <a:ext uri="{FF2B5EF4-FFF2-40B4-BE49-F238E27FC236}">
                <a16:creationId xmlns:a16="http://schemas.microsoft.com/office/drawing/2014/main" id="{22EF844B-2E1D-41AC-80A1-E791CC71C21B}"/>
              </a:ext>
            </a:extLst>
          </p:cNvPr>
          <p:cNvSpPr txBox="1"/>
          <p:nvPr/>
        </p:nvSpPr>
        <p:spPr>
          <a:xfrm>
            <a:off x="6762307" y="6029488"/>
            <a:ext cx="4569982"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w Cen MT" panose="020B0602020104020603"/>
                <a:ea typeface="+mn-ea"/>
                <a:cs typeface="+mn-cs"/>
              </a:rPr>
              <a:t>Source: U.S. Census Bureau’s [2013-2017] American Community Survey 5-year estimates</a:t>
            </a:r>
          </a:p>
        </p:txBody>
      </p:sp>
      <p:sp>
        <p:nvSpPr>
          <p:cNvPr id="10" name="Text Placeholder 12">
            <a:extLst>
              <a:ext uri="{FF2B5EF4-FFF2-40B4-BE49-F238E27FC236}">
                <a16:creationId xmlns:a16="http://schemas.microsoft.com/office/drawing/2014/main" id="{CBDC8883-DE30-4F7B-BF2F-A3A1E7EB9F14}"/>
              </a:ext>
            </a:extLst>
          </p:cNvPr>
          <p:cNvSpPr txBox="1">
            <a:spLocks/>
          </p:cNvSpPr>
          <p:nvPr/>
        </p:nvSpPr>
        <p:spPr>
          <a:xfrm>
            <a:off x="1068901" y="1455964"/>
            <a:ext cx="5294313" cy="576262"/>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rgbClr val="000C59"/>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rgbClr val="000C59"/>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rgbClr val="000C59"/>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rgbClr val="000C59"/>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b="1" dirty="0"/>
              <a:t>Internet Subscription Disparities</a:t>
            </a:r>
          </a:p>
        </p:txBody>
      </p:sp>
      <p:graphicFrame>
        <p:nvGraphicFramePr>
          <p:cNvPr id="12" name="Content Placeholder 18">
            <a:extLst>
              <a:ext uri="{FF2B5EF4-FFF2-40B4-BE49-F238E27FC236}">
                <a16:creationId xmlns:a16="http://schemas.microsoft.com/office/drawing/2014/main" id="{69458E14-C7F3-46E7-B8D3-BF451B0095E5}"/>
              </a:ext>
            </a:extLst>
          </p:cNvPr>
          <p:cNvGraphicFramePr>
            <a:graphicFrameLocks/>
          </p:cNvGraphicFramePr>
          <p:nvPr>
            <p:extLst>
              <p:ext uri="{D42A27DB-BD31-4B8C-83A1-F6EECF244321}">
                <p14:modId xmlns:p14="http://schemas.microsoft.com/office/powerpoint/2010/main" val="2738291543"/>
              </p:ext>
            </p:extLst>
          </p:nvPr>
        </p:nvGraphicFramePr>
        <p:xfrm>
          <a:off x="970929" y="1922242"/>
          <a:ext cx="5791378" cy="433450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E90A91E-D3AC-4614-9343-B10366C38542}"/>
              </a:ext>
            </a:extLst>
          </p:cNvPr>
          <p:cNvSpPr/>
          <p:nvPr/>
        </p:nvSpPr>
        <p:spPr>
          <a:xfrm>
            <a:off x="6762307" y="1922242"/>
            <a:ext cx="4360792" cy="4339650"/>
          </a:xfrm>
          <a:prstGeom prst="rect">
            <a:avLst/>
          </a:prstGeom>
        </p:spPr>
        <p:txBody>
          <a:bodyPr wrap="square">
            <a:spAutoFit/>
          </a:bodyPr>
          <a:lstStyle/>
          <a:p>
            <a:pPr marL="342900" indent="-342900">
              <a:buFont typeface="Arial" panose="020B0604020202020204" pitchFamily="34" charset="0"/>
              <a:buChar char="•"/>
            </a:pPr>
            <a:r>
              <a:rPr lang="en-US" sz="2200" b="1" dirty="0">
                <a:solidFill>
                  <a:srgbClr val="000C59"/>
                </a:solidFill>
              </a:rPr>
              <a:t>Residents at greater risk:</a:t>
            </a:r>
          </a:p>
          <a:p>
            <a:pPr marL="800100" lvl="1" indent="-342900">
              <a:buFont typeface="Arial" panose="020B0604020202020204" pitchFamily="34" charset="0"/>
              <a:buChar char="•"/>
            </a:pPr>
            <a:r>
              <a:rPr lang="en-US" dirty="0">
                <a:solidFill>
                  <a:srgbClr val="000C59"/>
                </a:solidFill>
              </a:rPr>
              <a:t>Older adults(65+)</a:t>
            </a:r>
          </a:p>
          <a:p>
            <a:pPr marL="800100" lvl="1" indent="-342900">
              <a:buFont typeface="Arial" panose="020B0604020202020204" pitchFamily="34" charset="0"/>
              <a:buChar char="•"/>
            </a:pPr>
            <a:r>
              <a:rPr lang="en-US" dirty="0">
                <a:solidFill>
                  <a:srgbClr val="000C59"/>
                </a:solidFill>
              </a:rPr>
              <a:t>African American and Hispanic individuals</a:t>
            </a:r>
          </a:p>
          <a:p>
            <a:pPr marL="800100" lvl="1" indent="-342900">
              <a:buFont typeface="Arial" panose="020B0604020202020204" pitchFamily="34" charset="0"/>
              <a:buChar char="•"/>
            </a:pPr>
            <a:r>
              <a:rPr lang="en-US" dirty="0">
                <a:solidFill>
                  <a:srgbClr val="000C59"/>
                </a:solidFill>
              </a:rPr>
              <a:t>With less than a high school education</a:t>
            </a:r>
          </a:p>
          <a:p>
            <a:pPr marL="800100" lvl="1" indent="-342900">
              <a:buFont typeface="Arial" panose="020B0604020202020204" pitchFamily="34" charset="0"/>
              <a:buChar char="•"/>
            </a:pPr>
            <a:r>
              <a:rPr lang="en-US" dirty="0">
                <a:solidFill>
                  <a:srgbClr val="000C59"/>
                </a:solidFill>
              </a:rPr>
              <a:t>Low-income</a:t>
            </a:r>
          </a:p>
          <a:p>
            <a:pPr lvl="1"/>
            <a:endParaRPr lang="en-US" dirty="0">
              <a:solidFill>
                <a:srgbClr val="000C59"/>
              </a:solidFill>
            </a:endParaRPr>
          </a:p>
          <a:p>
            <a:pPr marL="342900" indent="-342900">
              <a:buFont typeface="Arial" panose="020B0604020202020204" pitchFamily="34" charset="0"/>
              <a:buChar char="•"/>
            </a:pPr>
            <a:r>
              <a:rPr lang="en-US" sz="2200" b="1" dirty="0">
                <a:solidFill>
                  <a:srgbClr val="000C59"/>
                </a:solidFill>
              </a:rPr>
              <a:t>49% </a:t>
            </a:r>
            <a:r>
              <a:rPr lang="en-US" dirty="0">
                <a:solidFill>
                  <a:srgbClr val="000C59"/>
                </a:solidFill>
              </a:rPr>
              <a:t>of households lacking home internet subscription are Hispanic or African American</a:t>
            </a:r>
          </a:p>
          <a:p>
            <a:pPr marL="342900" indent="-342900">
              <a:buFont typeface="Arial" panose="020B0604020202020204" pitchFamily="34" charset="0"/>
              <a:buChar char="•"/>
            </a:pPr>
            <a:r>
              <a:rPr lang="en-US" sz="2200" b="1" dirty="0">
                <a:solidFill>
                  <a:srgbClr val="000C59"/>
                </a:solidFill>
              </a:rPr>
              <a:t>54% </a:t>
            </a:r>
            <a:r>
              <a:rPr lang="en-US" dirty="0">
                <a:solidFill>
                  <a:srgbClr val="000C59"/>
                </a:solidFill>
              </a:rPr>
              <a:t>of households lacking a home internet subscription make less than $75k</a:t>
            </a:r>
          </a:p>
          <a:p>
            <a:pPr marL="342900" indent="-342900">
              <a:buFont typeface="Arial" panose="020B0604020202020204" pitchFamily="34" charset="0"/>
              <a:buChar char="•"/>
            </a:pPr>
            <a:endParaRPr lang="en-US" sz="2200" b="1" dirty="0">
              <a:solidFill>
                <a:srgbClr val="000C59"/>
              </a:solidFill>
            </a:endParaRPr>
          </a:p>
        </p:txBody>
      </p:sp>
      <p:sp>
        <p:nvSpPr>
          <p:cNvPr id="13" name="TextBox 12">
            <a:extLst>
              <a:ext uri="{FF2B5EF4-FFF2-40B4-BE49-F238E27FC236}">
                <a16:creationId xmlns:a16="http://schemas.microsoft.com/office/drawing/2014/main" id="{5C98B51C-9DEC-44F4-8A33-B8F273A0812E}"/>
              </a:ext>
            </a:extLst>
          </p:cNvPr>
          <p:cNvSpPr txBox="1"/>
          <p:nvPr/>
        </p:nvSpPr>
        <p:spPr>
          <a:xfrm>
            <a:off x="1068901" y="6256751"/>
            <a:ext cx="2325807" cy="230832"/>
          </a:xfrm>
          <a:prstGeom prst="rect">
            <a:avLst/>
          </a:prstGeom>
          <a:noFill/>
        </p:spPr>
        <p:txBody>
          <a:bodyPr wrap="square" rtlCol="0">
            <a:spAutoFit/>
          </a:bodyPr>
          <a:lstStyle/>
          <a:p>
            <a:pPr algn="r"/>
            <a:r>
              <a:rPr lang="en-US" sz="900" i="1" dirty="0">
                <a:solidFill>
                  <a:schemeClr val="tx1">
                    <a:lumMod val="65000"/>
                    <a:lumOff val="35000"/>
                  </a:schemeClr>
                </a:solidFill>
              </a:rPr>
              <a:t>*Total </a:t>
            </a:r>
            <a:r>
              <a:rPr lang="en-US" sz="900" i="1" u="sng" dirty="0">
                <a:solidFill>
                  <a:schemeClr val="tx1">
                    <a:lumMod val="65000"/>
                    <a:lumOff val="35000"/>
                  </a:schemeClr>
                </a:solidFill>
              </a:rPr>
              <a:t>households</a:t>
            </a:r>
            <a:r>
              <a:rPr lang="en-US" sz="900" i="1" dirty="0">
                <a:solidFill>
                  <a:schemeClr val="tx1">
                    <a:lumMod val="65000"/>
                    <a:lumOff val="35000"/>
                  </a:schemeClr>
                </a:solidFill>
              </a:rPr>
              <a:t> without internet only</a:t>
            </a:r>
            <a:endParaRPr lang="en-US" sz="800" i="1" dirty="0">
              <a:solidFill>
                <a:schemeClr val="tx1">
                  <a:lumMod val="65000"/>
                  <a:lumOff val="35000"/>
                </a:schemeClr>
              </a:solidFill>
            </a:endParaRPr>
          </a:p>
        </p:txBody>
      </p:sp>
      <p:sp>
        <p:nvSpPr>
          <p:cNvPr id="14" name="Rectangle 13">
            <a:extLst>
              <a:ext uri="{FF2B5EF4-FFF2-40B4-BE49-F238E27FC236}">
                <a16:creationId xmlns:a16="http://schemas.microsoft.com/office/drawing/2014/main" id="{3B772A92-C7C5-497E-839D-380F983A4961}"/>
              </a:ext>
            </a:extLst>
          </p:cNvPr>
          <p:cNvSpPr/>
          <p:nvPr/>
        </p:nvSpPr>
        <p:spPr>
          <a:xfrm>
            <a:off x="1709688" y="3770527"/>
            <a:ext cx="3125974" cy="5010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7AF14DA-A7E4-4AED-A6CE-3BD2831F1A8F}"/>
              </a:ext>
            </a:extLst>
          </p:cNvPr>
          <p:cNvSpPr/>
          <p:nvPr/>
        </p:nvSpPr>
        <p:spPr>
          <a:xfrm>
            <a:off x="1815482" y="5151515"/>
            <a:ext cx="4102273" cy="5010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9423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D80B-A571-43E0-BFA8-8CED4A308673}"/>
              </a:ext>
            </a:extLst>
          </p:cNvPr>
          <p:cNvSpPr>
            <a:spLocks noGrp="1"/>
          </p:cNvSpPr>
          <p:nvPr>
            <p:ph type="title"/>
          </p:nvPr>
        </p:nvSpPr>
        <p:spPr>
          <a:xfrm>
            <a:off x="1307805" y="46554"/>
            <a:ext cx="7803092" cy="969918"/>
          </a:xfrm>
        </p:spPr>
        <p:txBody>
          <a:bodyPr>
            <a:normAutofit/>
          </a:bodyPr>
          <a:lstStyle/>
          <a:p>
            <a:r>
              <a:rPr lang="en-US" dirty="0"/>
              <a:t>Arlington's Vision for Digital Equity</a:t>
            </a:r>
            <a:endParaRPr lang="en-US" dirty="0">
              <a:highlight>
                <a:srgbClr val="FFFF00"/>
              </a:highlight>
            </a:endParaRPr>
          </a:p>
        </p:txBody>
      </p:sp>
      <p:pic>
        <p:nvPicPr>
          <p:cNvPr id="11" name="Content Placeholder 10">
            <a:extLst>
              <a:ext uri="{FF2B5EF4-FFF2-40B4-BE49-F238E27FC236}">
                <a16:creationId xmlns:a16="http://schemas.microsoft.com/office/drawing/2014/main" id="{0775FA2B-979B-4537-A198-CB63B072DB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63585" y="987186"/>
            <a:ext cx="5626810" cy="4804330"/>
          </a:xfrm>
        </p:spPr>
      </p:pic>
      <p:sp>
        <p:nvSpPr>
          <p:cNvPr id="5" name="Text Placeholder 4">
            <a:extLst>
              <a:ext uri="{FF2B5EF4-FFF2-40B4-BE49-F238E27FC236}">
                <a16:creationId xmlns:a16="http://schemas.microsoft.com/office/drawing/2014/main" id="{8E1E7615-C396-4026-8081-3AB764E77349}"/>
              </a:ext>
            </a:extLst>
          </p:cNvPr>
          <p:cNvSpPr>
            <a:spLocks noGrp="1"/>
          </p:cNvSpPr>
          <p:nvPr>
            <p:ph type="body" sz="half" idx="2"/>
          </p:nvPr>
        </p:nvSpPr>
        <p:spPr>
          <a:xfrm>
            <a:off x="1307805" y="1095336"/>
            <a:ext cx="5250392" cy="5365566"/>
          </a:xfrm>
        </p:spPr>
        <p:txBody>
          <a:bodyPr vert="horz" lIns="91440" tIns="45720" rIns="91440" bIns="45720" rtlCol="0" anchor="t">
            <a:normAutofit fontScale="62500" lnSpcReduction="20000"/>
          </a:bodyPr>
          <a:lstStyle/>
          <a:p>
            <a:pPr marL="285750" indent="-285750">
              <a:buFont typeface="Arial" panose="020B0604020202020204" pitchFamily="34" charset="0"/>
              <a:buChar char="•"/>
            </a:pPr>
            <a:r>
              <a:rPr lang="en-US" sz="2800" b="1" dirty="0">
                <a:latin typeface="+mj-lt"/>
              </a:rPr>
              <a:t>All </a:t>
            </a:r>
            <a:r>
              <a:rPr lang="en-US" sz="2800" b="1" dirty="0" err="1">
                <a:latin typeface="+mj-lt"/>
              </a:rPr>
              <a:t>Arlingtonians</a:t>
            </a:r>
            <a:r>
              <a:rPr lang="en-US" sz="2800" b="1" dirty="0">
                <a:latin typeface="+mj-lt"/>
              </a:rPr>
              <a:t> have the information technology capacity needed to fully participate in the community and economy.  </a:t>
            </a:r>
            <a:endParaRPr lang="en-US" sz="1800" b="1" dirty="0">
              <a:latin typeface="+mj-lt"/>
            </a:endParaRPr>
          </a:p>
          <a:p>
            <a:r>
              <a:rPr lang="en-US" sz="4100" dirty="0">
                <a:latin typeface="+mj-lt"/>
              </a:rPr>
              <a:t>Strategies will address:</a:t>
            </a:r>
          </a:p>
          <a:p>
            <a:pPr marL="285750" indent="-285750">
              <a:buFont typeface="Arial" panose="020B0604020202020204" pitchFamily="34" charset="0"/>
              <a:buChar char="•"/>
            </a:pPr>
            <a:r>
              <a:rPr lang="en-US" sz="2600" b="1" dirty="0">
                <a:latin typeface="+mj-lt"/>
              </a:rPr>
              <a:t>CONNECTIVITY</a:t>
            </a:r>
            <a:r>
              <a:rPr lang="en-US" sz="2600" dirty="0"/>
              <a:t>: Arlington residents are able to connect to affordable broadband internet.</a:t>
            </a:r>
          </a:p>
          <a:p>
            <a:pPr marL="285750" indent="-285750">
              <a:buFont typeface="Arial" panose="020B0604020202020204" pitchFamily="34" charset="0"/>
              <a:buChar char="•"/>
            </a:pPr>
            <a:r>
              <a:rPr lang="en-US" sz="2600" b="1" dirty="0">
                <a:latin typeface="+mj-lt"/>
              </a:rPr>
              <a:t>ACCESS</a:t>
            </a:r>
            <a:r>
              <a:rPr lang="en-US" sz="2600" dirty="0"/>
              <a:t>: All residents can access the internet with a device.</a:t>
            </a:r>
          </a:p>
          <a:p>
            <a:pPr marL="285750" indent="-285750">
              <a:buFont typeface="Arial" panose="020B0604020202020204" pitchFamily="34" charset="0"/>
              <a:buChar char="•"/>
            </a:pPr>
            <a:r>
              <a:rPr lang="en-US" sz="2600" b="1" dirty="0">
                <a:latin typeface="+mj-lt"/>
              </a:rPr>
              <a:t>EDUCATION &amp; TRAINING</a:t>
            </a:r>
            <a:r>
              <a:rPr lang="en-US" sz="2600" dirty="0"/>
              <a:t>: Residents have the appropriate digital skills necessary to be successful on the internet.</a:t>
            </a:r>
          </a:p>
          <a:p>
            <a:pPr marL="285750" indent="-285750">
              <a:buFont typeface="Arial" panose="020B0604020202020204" pitchFamily="34" charset="0"/>
              <a:buChar char="•"/>
            </a:pPr>
            <a:r>
              <a:rPr lang="en-US" sz="2600" b="1" dirty="0">
                <a:latin typeface="+mj-lt"/>
              </a:rPr>
              <a:t>PROGRAM SUSTAINABILITY &amp; COMMUNITY CAPACITY</a:t>
            </a:r>
            <a:r>
              <a:rPr lang="en-US" sz="2600" dirty="0"/>
              <a:t>: Arlington’s strategies to achieve its digital equity goals are sustainable and the community is engaged on the issue.</a:t>
            </a:r>
          </a:p>
        </p:txBody>
      </p:sp>
      <p:sp>
        <p:nvSpPr>
          <p:cNvPr id="12" name="Slide Number Placeholder 11">
            <a:extLst>
              <a:ext uri="{FF2B5EF4-FFF2-40B4-BE49-F238E27FC236}">
                <a16:creationId xmlns:a16="http://schemas.microsoft.com/office/drawing/2014/main" id="{CCEDFCA9-57CA-4031-BE1E-DEF24EE5C7C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BFF6EF-11C2-4C0F-B224-82E5B6E2A2A1}" type="slidenum">
              <a:rPr kumimoji="0" lang="en-US" sz="1050" b="0" i="0" u="none" strike="noStrike" kern="1200" cap="none" spc="0" normalizeH="0" baseline="0" noProof="0" smtClean="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110890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9561-434A-4479-BA64-E5C3E5618F60}"/>
              </a:ext>
            </a:extLst>
          </p:cNvPr>
          <p:cNvSpPr>
            <a:spLocks noGrp="1"/>
          </p:cNvSpPr>
          <p:nvPr>
            <p:ph type="title"/>
          </p:nvPr>
        </p:nvSpPr>
        <p:spPr>
          <a:xfrm>
            <a:off x="1544129" y="77702"/>
            <a:ext cx="9503282" cy="1478570"/>
          </a:xfrm>
        </p:spPr>
        <p:txBody>
          <a:bodyPr/>
          <a:lstStyle/>
          <a:p>
            <a:r>
              <a:rPr lang="en-US" dirty="0"/>
              <a:t>Progress Updates – Community Engagement</a:t>
            </a:r>
          </a:p>
        </p:txBody>
      </p:sp>
      <p:sp>
        <p:nvSpPr>
          <p:cNvPr id="3" name="Content Placeholder 2">
            <a:extLst>
              <a:ext uri="{FF2B5EF4-FFF2-40B4-BE49-F238E27FC236}">
                <a16:creationId xmlns:a16="http://schemas.microsoft.com/office/drawing/2014/main" id="{69ED41D4-9A31-4A4C-92DE-CEDF12E31909}"/>
              </a:ext>
            </a:extLst>
          </p:cNvPr>
          <p:cNvSpPr>
            <a:spLocks noGrp="1"/>
          </p:cNvSpPr>
          <p:nvPr>
            <p:ph idx="1"/>
          </p:nvPr>
        </p:nvSpPr>
        <p:spPr>
          <a:xfrm>
            <a:off x="1470457" y="1056542"/>
            <a:ext cx="9503283" cy="5723755"/>
          </a:xfrm>
        </p:spPr>
        <p:txBody>
          <a:bodyPr vert="horz" lIns="91440" tIns="45720" rIns="91440" bIns="45720" rtlCol="0" anchor="t">
            <a:normAutofit/>
          </a:bodyPr>
          <a:lstStyle/>
          <a:p>
            <a:pPr marL="914400" lvl="2" indent="0">
              <a:buNone/>
            </a:pPr>
            <a:endParaRPr lang="en-US"/>
          </a:p>
          <a:p>
            <a:pPr marL="0" indent="0">
              <a:buNone/>
            </a:pPr>
            <a:endParaRPr lang="en-US" sz="2400"/>
          </a:p>
        </p:txBody>
      </p:sp>
      <p:sp>
        <p:nvSpPr>
          <p:cNvPr id="4" name="Slide Number Placeholder 3">
            <a:extLst>
              <a:ext uri="{FF2B5EF4-FFF2-40B4-BE49-F238E27FC236}">
                <a16:creationId xmlns:a16="http://schemas.microsoft.com/office/drawing/2014/main" id="{CE019CEE-15BF-4059-B2F7-3290C06B67A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98671D-5476-4060-9DDA-83C4067F8474}" type="slidenum">
              <a:rPr kumimoji="0" lang="en-US" sz="1050" b="0" i="0" u="none" strike="noStrike" kern="1200" cap="none" spc="0" normalizeH="0" baseline="0" noProof="0" smtClean="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a:ln>
                <a:noFill/>
              </a:ln>
              <a:solidFill>
                <a:prstClr val="white">
                  <a:tint val="75000"/>
                </a:prstClr>
              </a:solidFill>
              <a:effectLst/>
              <a:uLnTx/>
              <a:uFillTx/>
              <a:latin typeface="Tw Cen MT" panose="020B0602020104020603"/>
              <a:ea typeface="+mn-ea"/>
              <a:cs typeface="+mn-cs"/>
            </a:endParaRPr>
          </a:p>
        </p:txBody>
      </p:sp>
      <p:graphicFrame>
        <p:nvGraphicFramePr>
          <p:cNvPr id="5" name="Table 5">
            <a:extLst>
              <a:ext uri="{FF2B5EF4-FFF2-40B4-BE49-F238E27FC236}">
                <a16:creationId xmlns:a16="http://schemas.microsoft.com/office/drawing/2014/main" id="{EC5616A8-5668-44DD-9047-0C703AE053F1}"/>
              </a:ext>
            </a:extLst>
          </p:cNvPr>
          <p:cNvGraphicFramePr>
            <a:graphicFrameLocks/>
          </p:cNvGraphicFramePr>
          <p:nvPr>
            <p:extLst>
              <p:ext uri="{D42A27DB-BD31-4B8C-83A1-F6EECF244321}">
                <p14:modId xmlns:p14="http://schemas.microsoft.com/office/powerpoint/2010/main" val="358018086"/>
              </p:ext>
            </p:extLst>
          </p:nvPr>
        </p:nvGraphicFramePr>
        <p:xfrm>
          <a:off x="1144589" y="1320740"/>
          <a:ext cx="10142394" cy="5109419"/>
        </p:xfrm>
        <a:graphic>
          <a:graphicData uri="http://schemas.openxmlformats.org/drawingml/2006/table">
            <a:tbl>
              <a:tblPr firstRow="1" bandRow="1">
                <a:tableStyleId>{5C22544A-7EE6-4342-B048-85BDC9FD1C3A}</a:tableStyleId>
              </a:tblPr>
              <a:tblGrid>
                <a:gridCol w="4841118">
                  <a:extLst>
                    <a:ext uri="{9D8B030D-6E8A-4147-A177-3AD203B41FA5}">
                      <a16:colId xmlns:a16="http://schemas.microsoft.com/office/drawing/2014/main" val="3393301431"/>
                    </a:ext>
                  </a:extLst>
                </a:gridCol>
                <a:gridCol w="5301276">
                  <a:extLst>
                    <a:ext uri="{9D8B030D-6E8A-4147-A177-3AD203B41FA5}">
                      <a16:colId xmlns:a16="http://schemas.microsoft.com/office/drawing/2014/main" val="2444899141"/>
                    </a:ext>
                  </a:extLst>
                </a:gridCol>
              </a:tblGrid>
              <a:tr h="482428">
                <a:tc>
                  <a:txBody>
                    <a:bodyPr/>
                    <a:lstStyle/>
                    <a:p>
                      <a:r>
                        <a:rPr lang="en-US" sz="2400">
                          <a:solidFill>
                            <a:schemeClr val="bg1"/>
                          </a:solidFill>
                        </a:rPr>
                        <a:t>Task Action</a:t>
                      </a:r>
                    </a:p>
                  </a:txBody>
                  <a:tcPr>
                    <a:noFill/>
                  </a:tcPr>
                </a:tc>
                <a:tc>
                  <a:txBody>
                    <a:bodyPr/>
                    <a:lstStyle/>
                    <a:p>
                      <a:r>
                        <a:rPr lang="en-US" sz="2400">
                          <a:solidFill>
                            <a:schemeClr val="bg1"/>
                          </a:solidFill>
                        </a:rPr>
                        <a:t>Purpose</a:t>
                      </a:r>
                      <a:endParaRPr lang="en-US">
                        <a:solidFill>
                          <a:schemeClr val="bg1"/>
                        </a:solidFill>
                      </a:endParaRPr>
                    </a:p>
                  </a:txBody>
                  <a:tcPr>
                    <a:noFill/>
                  </a:tcPr>
                </a:tc>
                <a:extLst>
                  <a:ext uri="{0D108BD9-81ED-4DB2-BD59-A6C34878D82A}">
                    <a16:rowId xmlns:a16="http://schemas.microsoft.com/office/drawing/2014/main" val="2705207424"/>
                  </a:ext>
                </a:extLst>
              </a:tr>
              <a:tr h="760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Published </a:t>
                      </a:r>
                      <a:r>
                        <a:rPr lang="en-US" sz="2200" dirty="0">
                          <a:solidFill>
                            <a:srgbClr val="FF0000"/>
                          </a:solidFill>
                          <a:hlinkClick r:id="rId3">
                            <a:extLst>
                              <a:ext uri="{A12FA001-AC4F-418D-AE19-62706E023703}">
                                <ahyp:hlinkClr xmlns:ahyp="http://schemas.microsoft.com/office/drawing/2018/hyperlinkcolor" val="tx"/>
                              </a:ext>
                            </a:extLst>
                          </a:hlinkClick>
                        </a:rPr>
                        <a:t>Digital Equity </a:t>
                      </a:r>
                      <a:r>
                        <a:rPr lang="en-US" sz="2200" dirty="0"/>
                        <a:t>Website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t>Provide public with a single point of information for Digital Equity efforts.</a:t>
                      </a:r>
                    </a:p>
                  </a:txBody>
                  <a:tcPr>
                    <a:noFill/>
                  </a:tcPr>
                </a:tc>
                <a:extLst>
                  <a:ext uri="{0D108BD9-81ED-4DB2-BD59-A6C34878D82A}">
                    <a16:rowId xmlns:a16="http://schemas.microsoft.com/office/drawing/2014/main" val="1109724081"/>
                  </a:ext>
                </a:extLst>
              </a:tr>
              <a:tr h="76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Engaged Innovation Team on </a:t>
                      </a:r>
                      <a:r>
                        <a:rPr lang="en-US" sz="2200" dirty="0">
                          <a:solidFill>
                            <a:srgbClr val="FF0000"/>
                          </a:solidFill>
                          <a:hlinkClick r:id="rId4">
                            <a:extLst>
                              <a:ext uri="{A12FA001-AC4F-418D-AE19-62706E023703}">
                                <ahyp:hlinkClr xmlns:ahyp="http://schemas.microsoft.com/office/drawing/2018/hyperlinkcolor" val="tx"/>
                              </a:ext>
                            </a:extLst>
                          </a:hlinkClick>
                        </a:rPr>
                        <a:t>Digital Equity Resource Map</a:t>
                      </a:r>
                      <a:endParaRPr lang="en-US" sz="2200" dirty="0">
                        <a:solidFill>
                          <a:srgbClr val="FF0000"/>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a:solidFill>
                            <a:schemeClr val="dk1"/>
                          </a:solidFill>
                          <a:effectLst/>
                          <a:latin typeface="+mn-lt"/>
                          <a:ea typeface="+mn-ea"/>
                          <a:cs typeface="+mn-cs"/>
                        </a:rPr>
                        <a:t>Provide tool to support awareness of digital resources to vulnerable populations</a:t>
                      </a:r>
                      <a:endParaRPr lang="en-US" sz="2200"/>
                    </a:p>
                  </a:txBody>
                  <a:tcPr>
                    <a:noFill/>
                  </a:tcPr>
                </a:tc>
                <a:extLst>
                  <a:ext uri="{0D108BD9-81ED-4DB2-BD59-A6C34878D82A}">
                    <a16:rowId xmlns:a16="http://schemas.microsoft.com/office/drawing/2014/main" val="3705022893"/>
                  </a:ext>
                </a:extLst>
              </a:tr>
              <a:tr h="832684">
                <a:tc>
                  <a:txBody>
                    <a:bodyPr/>
                    <a:lstStyle/>
                    <a:p>
                      <a:pPr lvl="0"/>
                      <a:r>
                        <a:rPr lang="en-US" sz="2200" dirty="0"/>
                        <a:t>Communicated efforts to Commissions: ITAC, Tenant-Landlord and Housing Commission, Commission on Aging and Disabilities</a:t>
                      </a:r>
                    </a:p>
                  </a:txBody>
                  <a:tcPr>
                    <a:noFill/>
                  </a:tcPr>
                </a:tc>
                <a:tc>
                  <a:txBody>
                    <a:bodyPr/>
                    <a:lstStyle/>
                    <a:p>
                      <a:pPr lvl="0"/>
                      <a:r>
                        <a:rPr lang="en-US" sz="2200" dirty="0"/>
                        <a:t>Raise awareness and gather input</a:t>
                      </a:r>
                    </a:p>
                  </a:txBody>
                  <a:tcPr>
                    <a:noFill/>
                  </a:tcPr>
                </a:tc>
                <a:extLst>
                  <a:ext uri="{0D108BD9-81ED-4DB2-BD59-A6C34878D82A}">
                    <a16:rowId xmlns:a16="http://schemas.microsoft.com/office/drawing/2014/main" val="2858120761"/>
                  </a:ext>
                </a:extLst>
              </a:tr>
              <a:tr h="832684">
                <a:tc>
                  <a:txBody>
                    <a:bodyPr/>
                    <a:lstStyle/>
                    <a:p>
                      <a:pPr lvl="0"/>
                      <a:r>
                        <a:rPr lang="en-US" sz="2200" dirty="0"/>
                        <a:t>Creation of the Digital Inclusion Network</a:t>
                      </a:r>
                    </a:p>
                  </a:txBody>
                  <a:tcPr>
                    <a:noFill/>
                  </a:tcPr>
                </a:tc>
                <a:tc>
                  <a:txBody>
                    <a:bodyPr/>
                    <a:lstStyle/>
                    <a:p>
                      <a:pPr lvl="0"/>
                      <a:r>
                        <a:rPr lang="en-US" sz="2200" dirty="0"/>
                        <a:t>Provide opportunity for interested parties who serve community to provide feedback</a:t>
                      </a:r>
                    </a:p>
                  </a:txBody>
                  <a:tcPr>
                    <a:noFill/>
                  </a:tcPr>
                </a:tc>
                <a:extLst>
                  <a:ext uri="{0D108BD9-81ED-4DB2-BD59-A6C34878D82A}">
                    <a16:rowId xmlns:a16="http://schemas.microsoft.com/office/drawing/2014/main" val="2788810803"/>
                  </a:ext>
                </a:extLst>
              </a:tr>
              <a:tr h="832684">
                <a:tc>
                  <a:txBody>
                    <a:bodyPr/>
                    <a:lstStyle/>
                    <a:p>
                      <a:pPr lvl="0"/>
                      <a:r>
                        <a:rPr lang="en-US" sz="2200" dirty="0"/>
                        <a:t>Engaged Contractor on Focus Groups and Survey</a:t>
                      </a:r>
                    </a:p>
                  </a:txBody>
                  <a:tcPr>
                    <a:noFill/>
                  </a:tcPr>
                </a:tc>
                <a:tc>
                  <a:txBody>
                    <a:bodyPr/>
                    <a:lstStyle/>
                    <a:p>
                      <a:pPr lvl="0"/>
                      <a:r>
                        <a:rPr lang="en-US" sz="2200" dirty="0"/>
                        <a:t>Engage and incorporate feedback into Action Plan from impacted populations</a:t>
                      </a:r>
                    </a:p>
                  </a:txBody>
                  <a:tcPr>
                    <a:noFill/>
                  </a:tcPr>
                </a:tc>
                <a:extLst>
                  <a:ext uri="{0D108BD9-81ED-4DB2-BD59-A6C34878D82A}">
                    <a16:rowId xmlns:a16="http://schemas.microsoft.com/office/drawing/2014/main" val="395393961"/>
                  </a:ext>
                </a:extLst>
              </a:tr>
            </a:tbl>
          </a:graphicData>
        </a:graphic>
      </p:graphicFrame>
    </p:spTree>
    <p:extLst>
      <p:ext uri="{BB962C8B-B14F-4D97-AF65-F5344CB8AC3E}">
        <p14:creationId xmlns:p14="http://schemas.microsoft.com/office/powerpoint/2010/main" val="3525630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8609-BC58-459E-B606-A1A119D658BA}"/>
              </a:ext>
            </a:extLst>
          </p:cNvPr>
          <p:cNvSpPr>
            <a:spLocks noGrp="1"/>
          </p:cNvSpPr>
          <p:nvPr>
            <p:ph type="title"/>
          </p:nvPr>
        </p:nvSpPr>
        <p:spPr>
          <a:xfrm>
            <a:off x="1141413" y="-23607"/>
            <a:ext cx="9905998" cy="1478570"/>
          </a:xfrm>
        </p:spPr>
        <p:txBody>
          <a:bodyPr/>
          <a:lstStyle/>
          <a:p>
            <a:r>
              <a:rPr lang="en-US" dirty="0"/>
              <a:t> Progress Updates - Summary Of Initiatives</a:t>
            </a:r>
          </a:p>
        </p:txBody>
      </p:sp>
      <p:sp>
        <p:nvSpPr>
          <p:cNvPr id="3" name="Content Placeholder 2">
            <a:extLst>
              <a:ext uri="{FF2B5EF4-FFF2-40B4-BE49-F238E27FC236}">
                <a16:creationId xmlns:a16="http://schemas.microsoft.com/office/drawing/2014/main" id="{C6D89D3B-57F1-40AA-ABB5-CEC126F3697E}"/>
              </a:ext>
            </a:extLst>
          </p:cNvPr>
          <p:cNvSpPr>
            <a:spLocks noGrp="1"/>
          </p:cNvSpPr>
          <p:nvPr>
            <p:ph idx="1"/>
          </p:nvPr>
        </p:nvSpPr>
        <p:spPr>
          <a:xfrm>
            <a:off x="1141413" y="1488400"/>
            <a:ext cx="9905999" cy="4994532"/>
          </a:xfrm>
        </p:spPr>
        <p:txBody>
          <a:bodyPr>
            <a:normAutofit/>
          </a:bodyPr>
          <a:lstStyle/>
          <a:p>
            <a:pPr marL="457200" lvl="1" indent="0">
              <a:buNone/>
            </a:pPr>
            <a:endParaRPr lang="en-US"/>
          </a:p>
          <a:p>
            <a:pPr lvl="1"/>
            <a:endParaRPr lang="en-US"/>
          </a:p>
          <a:p>
            <a:endParaRPr lang="en-US"/>
          </a:p>
          <a:p>
            <a:pPr lvl="1"/>
            <a:endParaRPr lang="en-US"/>
          </a:p>
          <a:p>
            <a:endParaRPr lang="en-US"/>
          </a:p>
          <a:p>
            <a:endParaRPr lang="en-US"/>
          </a:p>
        </p:txBody>
      </p:sp>
      <p:graphicFrame>
        <p:nvGraphicFramePr>
          <p:cNvPr id="5" name="Table 4">
            <a:extLst>
              <a:ext uri="{FF2B5EF4-FFF2-40B4-BE49-F238E27FC236}">
                <a16:creationId xmlns:a16="http://schemas.microsoft.com/office/drawing/2014/main" id="{9B28ADFE-4EA5-416B-862F-DA46A6AAE125}"/>
              </a:ext>
            </a:extLst>
          </p:cNvPr>
          <p:cNvGraphicFramePr>
            <a:graphicFrameLocks noGrp="1"/>
          </p:cNvGraphicFramePr>
          <p:nvPr>
            <p:extLst>
              <p:ext uri="{D42A27DB-BD31-4B8C-83A1-F6EECF244321}">
                <p14:modId xmlns:p14="http://schemas.microsoft.com/office/powerpoint/2010/main" val="1911735374"/>
              </p:ext>
            </p:extLst>
          </p:nvPr>
        </p:nvGraphicFramePr>
        <p:xfrm>
          <a:off x="1337287" y="1194603"/>
          <a:ext cx="9514249" cy="4757415"/>
        </p:xfrm>
        <a:graphic>
          <a:graphicData uri="http://schemas.openxmlformats.org/drawingml/2006/table">
            <a:tbl>
              <a:tblPr firstRow="1" firstCol="1" bandRow="1">
                <a:tableStyleId>{5C22544A-7EE6-4342-B048-85BDC9FD1C3A}</a:tableStyleId>
              </a:tblPr>
              <a:tblGrid>
                <a:gridCol w="2466089">
                  <a:extLst>
                    <a:ext uri="{9D8B030D-6E8A-4147-A177-3AD203B41FA5}">
                      <a16:colId xmlns:a16="http://schemas.microsoft.com/office/drawing/2014/main" val="1318786007"/>
                    </a:ext>
                  </a:extLst>
                </a:gridCol>
                <a:gridCol w="3657343">
                  <a:extLst>
                    <a:ext uri="{9D8B030D-6E8A-4147-A177-3AD203B41FA5}">
                      <a16:colId xmlns:a16="http://schemas.microsoft.com/office/drawing/2014/main" val="1468540553"/>
                    </a:ext>
                  </a:extLst>
                </a:gridCol>
                <a:gridCol w="3390817">
                  <a:extLst>
                    <a:ext uri="{9D8B030D-6E8A-4147-A177-3AD203B41FA5}">
                      <a16:colId xmlns:a16="http://schemas.microsoft.com/office/drawing/2014/main" val="2726702759"/>
                    </a:ext>
                  </a:extLst>
                </a:gridCol>
              </a:tblGrid>
              <a:tr h="319436">
                <a:tc>
                  <a:txBody>
                    <a:bodyPr/>
                    <a:lstStyle/>
                    <a:p>
                      <a:pPr marL="0" marR="0" algn="ctr">
                        <a:lnSpc>
                          <a:spcPct val="107000"/>
                        </a:lnSpc>
                        <a:spcBef>
                          <a:spcPts val="0"/>
                        </a:spcBef>
                        <a:spcAft>
                          <a:spcPts val="0"/>
                        </a:spcAft>
                      </a:pPr>
                      <a:r>
                        <a:rPr lang="en-US" sz="1800" kern="1200" dirty="0">
                          <a:solidFill>
                            <a:srgbClr val="000C59"/>
                          </a:solidFill>
                          <a:latin typeface="+mn-lt"/>
                          <a:ea typeface="+mn-ea"/>
                          <a:cs typeface="+mn-cs"/>
                        </a:rPr>
                        <a:t>Initiative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Purpose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Population Impacted</a:t>
                      </a:r>
                    </a:p>
                  </a:txBody>
                  <a:tcPr marR="68580" marT="0" marB="0">
                    <a:noFill/>
                  </a:tcPr>
                </a:tc>
                <a:extLst>
                  <a:ext uri="{0D108BD9-81ED-4DB2-BD59-A6C34878D82A}">
                    <a16:rowId xmlns:a16="http://schemas.microsoft.com/office/drawing/2014/main" val="3703671211"/>
                  </a:ext>
                </a:extLst>
              </a:tr>
              <a:tr h="633997">
                <a:tc>
                  <a:txBody>
                    <a:bodyPr/>
                    <a:lstStyle/>
                    <a:p>
                      <a:pPr algn="l" fontAlgn="b"/>
                      <a:r>
                        <a:rPr lang="en-US" sz="1800" kern="1200" dirty="0">
                          <a:solidFill>
                            <a:srgbClr val="000C59"/>
                          </a:solidFill>
                          <a:latin typeface="+mn-lt"/>
                          <a:ea typeface="+mn-ea"/>
                          <a:cs typeface="+mn-cs"/>
                        </a:rPr>
                        <a:t>Mary Marshall Process Adjustments </a:t>
                      </a:r>
                      <a:endParaRPr lang="en-US" sz="1800" kern="1200" dirty="0">
                        <a:solidFill>
                          <a:srgbClr val="000C59"/>
                        </a:solidFill>
                        <a:highlight>
                          <a:srgbClr val="FFFF00"/>
                        </a:highlight>
                        <a:latin typeface="+mn-lt"/>
                        <a:ea typeface="+mn-ea"/>
                        <a:cs typeface="+mn-cs"/>
                      </a:endParaRPr>
                    </a:p>
                  </a:txBody>
                  <a:tcPr marR="4763" marT="4763" marB="0">
                    <a:noFill/>
                  </a:tcPr>
                </a:tc>
                <a:tc>
                  <a:txBody>
                    <a:bodyPr/>
                    <a:lstStyle/>
                    <a:p>
                      <a:pPr algn="l" fontAlgn="b"/>
                      <a:r>
                        <a:rPr lang="en-US" sz="1800" kern="1200">
                          <a:solidFill>
                            <a:srgbClr val="000C59"/>
                          </a:solidFill>
                          <a:latin typeface="+mn-lt"/>
                          <a:ea typeface="+mn-ea"/>
                          <a:cs typeface="+mn-cs"/>
                        </a:rPr>
                        <a:t>Improve dental &amp; admittance processing</a:t>
                      </a:r>
                    </a:p>
                  </a:txBody>
                  <a:tcPr marR="4763" marT="4763" marB="0">
                    <a:noFill/>
                  </a:tcPr>
                </a:tc>
                <a:tc>
                  <a:txBody>
                    <a:bodyPr/>
                    <a:lstStyle/>
                    <a:p>
                      <a:pPr algn="l" fontAlgn="b"/>
                      <a:r>
                        <a:rPr lang="en-US" sz="1800" kern="1200">
                          <a:solidFill>
                            <a:srgbClr val="000C59"/>
                          </a:solidFill>
                          <a:latin typeface="+mn-lt"/>
                          <a:ea typeface="+mn-ea"/>
                          <a:cs typeface="+mn-cs"/>
                        </a:rPr>
                        <a:t>50 dental, 2 – 3 admits per year</a:t>
                      </a:r>
                    </a:p>
                  </a:txBody>
                  <a:tcPr marR="4763" marT="4763" marB="0">
                    <a:noFill/>
                  </a:tcPr>
                </a:tc>
                <a:extLst>
                  <a:ext uri="{0D108BD9-81ED-4DB2-BD59-A6C34878D82A}">
                    <a16:rowId xmlns:a16="http://schemas.microsoft.com/office/drawing/2014/main" val="2691572309"/>
                  </a:ext>
                </a:extLst>
              </a:tr>
              <a:tr h="633997">
                <a:tc>
                  <a:txBody>
                    <a:bodyPr/>
                    <a:lstStyle/>
                    <a:p>
                      <a:pPr algn="l" fontAlgn="b"/>
                      <a:r>
                        <a:rPr lang="en-US" sz="1800" kern="1200" dirty="0">
                          <a:solidFill>
                            <a:srgbClr val="000C59"/>
                          </a:solidFill>
                          <a:latin typeface="+mn-lt"/>
                          <a:ea typeface="+mn-ea"/>
                          <a:cs typeface="+mn-cs"/>
                        </a:rPr>
                        <a:t>RPC Audio Visual Install </a:t>
                      </a:r>
                    </a:p>
                  </a:txBody>
                  <a:tcPr marR="4763" marT="4763" marB="0">
                    <a:noFill/>
                  </a:tcPr>
                </a:tc>
                <a:tc>
                  <a:txBody>
                    <a:bodyPr/>
                    <a:lstStyle/>
                    <a:p>
                      <a:pPr algn="l" fontAlgn="b"/>
                      <a:r>
                        <a:rPr lang="en-US" sz="1800" kern="1200" dirty="0">
                          <a:solidFill>
                            <a:srgbClr val="000C59"/>
                          </a:solidFill>
                          <a:latin typeface="+mn-lt"/>
                          <a:ea typeface="+mn-ea"/>
                          <a:cs typeface="+mn-cs"/>
                        </a:rPr>
                        <a:t>AV to improve training and admin support</a:t>
                      </a:r>
                    </a:p>
                  </a:txBody>
                  <a:tcPr marR="4763" marT="4763" marB="0">
                    <a:noFill/>
                  </a:tcPr>
                </a:tc>
                <a:tc>
                  <a:txBody>
                    <a:bodyPr/>
                    <a:lstStyle/>
                    <a:p>
                      <a:pPr algn="l" fontAlgn="b"/>
                      <a:r>
                        <a:rPr lang="en-US" sz="1800" kern="1200">
                          <a:solidFill>
                            <a:srgbClr val="000C59"/>
                          </a:solidFill>
                          <a:latin typeface="+mn-lt"/>
                          <a:ea typeface="+mn-ea"/>
                          <a:cs typeface="+mn-cs"/>
                        </a:rPr>
                        <a:t>100 a year</a:t>
                      </a:r>
                    </a:p>
                  </a:txBody>
                  <a:tcPr marR="4763" marT="4763" marB="0">
                    <a:noFill/>
                  </a:tcPr>
                </a:tc>
                <a:extLst>
                  <a:ext uri="{0D108BD9-81ED-4DB2-BD59-A6C34878D82A}">
                    <a16:rowId xmlns:a16="http://schemas.microsoft.com/office/drawing/2014/main" val="1103936020"/>
                  </a:ext>
                </a:extLst>
              </a:tr>
              <a:tr h="633997">
                <a:tc>
                  <a:txBody>
                    <a:bodyPr/>
                    <a:lstStyle/>
                    <a:p>
                      <a:pPr algn="l" fontAlgn="b"/>
                      <a:r>
                        <a:rPr lang="en-US" sz="1800" kern="1200" dirty="0">
                          <a:solidFill>
                            <a:srgbClr val="000C59"/>
                          </a:solidFill>
                          <a:latin typeface="+mn-lt"/>
                          <a:ea typeface="+mn-ea"/>
                          <a:cs typeface="+mn-cs"/>
                        </a:rPr>
                        <a:t>Free Clinic Connection to VHC</a:t>
                      </a:r>
                    </a:p>
                  </a:txBody>
                  <a:tcPr marR="4763" marT="4763" marB="0">
                    <a:noFill/>
                  </a:tcPr>
                </a:tc>
                <a:tc>
                  <a:txBody>
                    <a:bodyPr/>
                    <a:lstStyle/>
                    <a:p>
                      <a:pPr algn="l" fontAlgn="b"/>
                      <a:r>
                        <a:rPr lang="en-US" sz="1800" kern="1200" dirty="0">
                          <a:solidFill>
                            <a:srgbClr val="000C59"/>
                          </a:solidFill>
                          <a:latin typeface="+mn-lt"/>
                          <a:ea typeface="+mn-ea"/>
                          <a:cs typeface="+mn-cs"/>
                        </a:rPr>
                        <a:t>Serve as a platform to improve outcomes for individuals w/o Medicaid</a:t>
                      </a:r>
                    </a:p>
                  </a:txBody>
                  <a:tcPr marR="4763" marT="4763" marB="0">
                    <a:noFill/>
                  </a:tcPr>
                </a:tc>
                <a:tc>
                  <a:txBody>
                    <a:bodyPr/>
                    <a:lstStyle/>
                    <a:p>
                      <a:pPr algn="l" fontAlgn="b"/>
                      <a:r>
                        <a:rPr lang="en-US" sz="1800" kern="1200">
                          <a:solidFill>
                            <a:srgbClr val="000C59"/>
                          </a:solidFill>
                          <a:latin typeface="+mn-lt"/>
                          <a:ea typeface="+mn-ea"/>
                          <a:cs typeface="+mn-cs"/>
                        </a:rPr>
                        <a:t>1,600 patients a year</a:t>
                      </a:r>
                    </a:p>
                  </a:txBody>
                  <a:tcPr marR="4763" marT="4763" marB="0">
                    <a:noFill/>
                  </a:tcPr>
                </a:tc>
                <a:extLst>
                  <a:ext uri="{0D108BD9-81ED-4DB2-BD59-A6C34878D82A}">
                    <a16:rowId xmlns:a16="http://schemas.microsoft.com/office/drawing/2014/main" val="3756223550"/>
                  </a:ext>
                </a:extLst>
              </a:tr>
              <a:tr h="633997">
                <a:tc>
                  <a:txBody>
                    <a:bodyPr/>
                    <a:lstStyle/>
                    <a:p>
                      <a:pPr algn="l" fontAlgn="b"/>
                      <a:r>
                        <a:rPr lang="en-US" sz="1800" kern="1200" dirty="0">
                          <a:solidFill>
                            <a:srgbClr val="000C59"/>
                          </a:solidFill>
                          <a:latin typeface="+mn-lt"/>
                          <a:ea typeface="+mn-ea"/>
                          <a:cs typeface="+mn-cs"/>
                        </a:rPr>
                        <a:t>Culpepper Grant </a:t>
                      </a:r>
                    </a:p>
                  </a:txBody>
                  <a:tcPr marR="4763" marT="4763" marB="0">
                    <a:noFill/>
                  </a:tcPr>
                </a:tc>
                <a:tc>
                  <a:txBody>
                    <a:bodyPr/>
                    <a:lstStyle/>
                    <a:p>
                      <a:pPr algn="l" fontAlgn="b"/>
                      <a:r>
                        <a:rPr lang="en-US" sz="1800" kern="1200" dirty="0">
                          <a:solidFill>
                            <a:srgbClr val="000C59"/>
                          </a:solidFill>
                          <a:latin typeface="+mn-lt"/>
                          <a:ea typeface="+mn-ea"/>
                          <a:cs typeface="+mn-cs"/>
                        </a:rPr>
                        <a:t>Test innovations to improve health and wellbeing of older adults</a:t>
                      </a:r>
                    </a:p>
                  </a:txBody>
                  <a:tcPr marR="4763" marT="4763" marB="0">
                    <a:noFill/>
                  </a:tcPr>
                </a:tc>
                <a:tc>
                  <a:txBody>
                    <a:bodyPr/>
                    <a:lstStyle/>
                    <a:p>
                      <a:pPr algn="l" fontAlgn="b"/>
                      <a:r>
                        <a:rPr lang="en-US" sz="1800" kern="1200" dirty="0">
                          <a:solidFill>
                            <a:srgbClr val="000C59"/>
                          </a:solidFill>
                          <a:latin typeface="+mn-lt"/>
                          <a:ea typeface="+mn-ea"/>
                          <a:cs typeface="+mn-cs"/>
                        </a:rPr>
                        <a:t>TBD</a:t>
                      </a:r>
                    </a:p>
                  </a:txBody>
                  <a:tcPr marR="4763" marT="4763" marB="0">
                    <a:noFill/>
                  </a:tcPr>
                </a:tc>
                <a:extLst>
                  <a:ext uri="{0D108BD9-81ED-4DB2-BD59-A6C34878D82A}">
                    <a16:rowId xmlns:a16="http://schemas.microsoft.com/office/drawing/2014/main" val="3793660924"/>
                  </a:ext>
                </a:extLst>
              </a:tr>
              <a:tr h="633997">
                <a:tc>
                  <a:txBody>
                    <a:bodyPr/>
                    <a:lstStyle/>
                    <a:p>
                      <a:pPr algn="l" fontAlgn="b"/>
                      <a:r>
                        <a:rPr lang="en-US" sz="1800" kern="1200" dirty="0">
                          <a:solidFill>
                            <a:srgbClr val="FF0000"/>
                          </a:solidFill>
                          <a:latin typeface="+mn-lt"/>
                          <a:ea typeface="+mn-ea"/>
                          <a:cs typeface="+mn-cs"/>
                          <a:hlinkClick r:id="rId3">
                            <a:extLst>
                              <a:ext uri="{A12FA001-AC4F-418D-AE19-62706E023703}">
                                <ahyp:hlinkClr xmlns:ahyp="http://schemas.microsoft.com/office/drawing/2018/hyperlinkcolor" val="tx"/>
                              </a:ext>
                            </a:extLst>
                          </a:hlinkClick>
                        </a:rPr>
                        <a:t>Digital Inclusion Network &amp; Website </a:t>
                      </a:r>
                      <a:endParaRPr lang="en-US" sz="1800" kern="1200" dirty="0">
                        <a:solidFill>
                          <a:srgbClr val="FF0000"/>
                        </a:solidFill>
                        <a:highlight>
                          <a:srgbClr val="FFFF00"/>
                        </a:highlight>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Gather input and share progress</a:t>
                      </a:r>
                    </a:p>
                  </a:txBody>
                  <a:tcPr marR="4763" marT="4763" marB="0">
                    <a:noFill/>
                  </a:tcPr>
                </a:tc>
                <a:tc>
                  <a:txBody>
                    <a:bodyPr/>
                    <a:lstStyle/>
                    <a:p>
                      <a:pPr algn="l" fontAlgn="b"/>
                      <a:r>
                        <a:rPr lang="en-US" sz="1800" kern="1200" dirty="0">
                          <a:solidFill>
                            <a:srgbClr val="000C59"/>
                          </a:solidFill>
                          <a:latin typeface="+mn-lt"/>
                          <a:ea typeface="+mn-ea"/>
                          <a:cs typeface="+mn-cs"/>
                        </a:rPr>
                        <a:t>Network of 100+ interested people</a:t>
                      </a:r>
                    </a:p>
                  </a:txBody>
                  <a:tcPr marR="4763" marT="4763" marB="0">
                    <a:noFill/>
                  </a:tcPr>
                </a:tc>
                <a:extLst>
                  <a:ext uri="{0D108BD9-81ED-4DB2-BD59-A6C34878D82A}">
                    <a16:rowId xmlns:a16="http://schemas.microsoft.com/office/drawing/2014/main" val="2073988924"/>
                  </a:ext>
                </a:extLst>
              </a:tr>
              <a:tr h="633997">
                <a:tc>
                  <a:txBody>
                    <a:bodyPr/>
                    <a:lstStyle/>
                    <a:p>
                      <a:pPr algn="l" fontAlgn="b"/>
                      <a:r>
                        <a:rPr lang="en-US" sz="1800" kern="1200" dirty="0">
                          <a:solidFill>
                            <a:srgbClr val="FF0000"/>
                          </a:solidFill>
                          <a:latin typeface="+mn-lt"/>
                          <a:ea typeface="+mn-ea"/>
                          <a:cs typeface="+mn-cs"/>
                          <a:hlinkClick r:id="rId4">
                            <a:extLst>
                              <a:ext uri="{A12FA001-AC4F-418D-AE19-62706E023703}">
                                <ahyp:hlinkClr xmlns:ahyp="http://schemas.microsoft.com/office/drawing/2018/hyperlinkcolor" val="tx"/>
                              </a:ext>
                            </a:extLst>
                          </a:hlinkClick>
                        </a:rPr>
                        <a:t>Wi-Fi Hotspots </a:t>
                      </a:r>
                      <a:endParaRPr lang="en-US" sz="1800" kern="1200" dirty="0">
                        <a:solidFill>
                          <a:srgbClr val="FF0000"/>
                        </a:solidFill>
                        <a:highlight>
                          <a:srgbClr val="FFFF00"/>
                        </a:highlight>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Extend Wireless Connectivity in disadvantaged areas </a:t>
                      </a:r>
                    </a:p>
                  </a:txBody>
                  <a:tcPr marR="4763" marT="4763" marB="0">
                    <a:noFill/>
                  </a:tcPr>
                </a:tc>
                <a:tc>
                  <a:txBody>
                    <a:bodyPr/>
                    <a:lstStyle/>
                    <a:p>
                      <a:pPr algn="l" fontAlgn="b"/>
                      <a:r>
                        <a:rPr lang="en-US" sz="1800" kern="1200" dirty="0">
                          <a:solidFill>
                            <a:srgbClr val="000C59"/>
                          </a:solidFill>
                          <a:latin typeface="+mn-lt"/>
                          <a:ea typeface="+mn-ea"/>
                          <a:cs typeface="+mn-cs"/>
                        </a:rPr>
                        <a:t>Avg 2,000+ Connections a week @ 5 advertised hotspots</a:t>
                      </a:r>
                    </a:p>
                  </a:txBody>
                  <a:tcPr marR="4763" marT="4763" marB="0">
                    <a:noFill/>
                  </a:tcPr>
                </a:tc>
                <a:extLst>
                  <a:ext uri="{0D108BD9-81ED-4DB2-BD59-A6C34878D82A}">
                    <a16:rowId xmlns:a16="http://schemas.microsoft.com/office/drawing/2014/main" val="2382283731"/>
                  </a:ext>
                </a:extLst>
              </a:tr>
              <a:tr h="633997">
                <a:tc>
                  <a:txBody>
                    <a:bodyPr/>
                    <a:lstStyle/>
                    <a:p>
                      <a:pPr algn="l" fontAlgn="b"/>
                      <a:r>
                        <a:rPr lang="en-US" sz="1800" kern="1200" dirty="0">
                          <a:solidFill>
                            <a:srgbClr val="000C59"/>
                          </a:solidFill>
                          <a:latin typeface="+mn-lt"/>
                          <a:ea typeface="+mn-ea"/>
                          <a:cs typeface="+mn-cs"/>
                        </a:rPr>
                        <a:t>Survey and Focus Groups </a:t>
                      </a:r>
                    </a:p>
                  </a:txBody>
                  <a:tcPr marR="4763" marT="4763" marB="0">
                    <a:noFill/>
                  </a:tcPr>
                </a:tc>
                <a:tc>
                  <a:txBody>
                    <a:bodyPr/>
                    <a:lstStyle/>
                    <a:p>
                      <a:pPr algn="l" fontAlgn="b"/>
                      <a:r>
                        <a:rPr lang="en-US" sz="1800" kern="1200" dirty="0">
                          <a:solidFill>
                            <a:srgbClr val="000C59"/>
                          </a:solidFill>
                          <a:latin typeface="+mn-lt"/>
                          <a:ea typeface="+mn-ea"/>
                          <a:cs typeface="+mn-cs"/>
                        </a:rPr>
                        <a:t>Gather input from impacted individuals</a:t>
                      </a:r>
                    </a:p>
                  </a:txBody>
                  <a:tcPr marR="4763" marT="4763" marB="0">
                    <a:noFill/>
                  </a:tcPr>
                </a:tc>
                <a:tc>
                  <a:txBody>
                    <a:bodyPr/>
                    <a:lstStyle/>
                    <a:p>
                      <a:pPr algn="l" fontAlgn="b"/>
                      <a:r>
                        <a:rPr lang="en-US" sz="1800" kern="1200" dirty="0">
                          <a:solidFill>
                            <a:srgbClr val="000C59"/>
                          </a:solidFill>
                          <a:latin typeface="+mn-lt"/>
                          <a:ea typeface="+mn-ea"/>
                          <a:cs typeface="+mn-cs"/>
                        </a:rPr>
                        <a:t>228 participants</a:t>
                      </a:r>
                    </a:p>
                  </a:txBody>
                  <a:tcPr marR="4763" marT="4763" marB="0">
                    <a:noFill/>
                  </a:tcPr>
                </a:tc>
                <a:extLst>
                  <a:ext uri="{0D108BD9-81ED-4DB2-BD59-A6C34878D82A}">
                    <a16:rowId xmlns:a16="http://schemas.microsoft.com/office/drawing/2014/main" val="745801973"/>
                  </a:ext>
                </a:extLst>
              </a:tr>
            </a:tbl>
          </a:graphicData>
        </a:graphic>
      </p:graphicFrame>
    </p:spTree>
    <p:extLst>
      <p:ext uri="{BB962C8B-B14F-4D97-AF65-F5344CB8AC3E}">
        <p14:creationId xmlns:p14="http://schemas.microsoft.com/office/powerpoint/2010/main" val="228411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8609-BC58-459E-B606-A1A119D658BA}"/>
              </a:ext>
            </a:extLst>
          </p:cNvPr>
          <p:cNvSpPr>
            <a:spLocks noGrp="1"/>
          </p:cNvSpPr>
          <p:nvPr>
            <p:ph type="title"/>
          </p:nvPr>
        </p:nvSpPr>
        <p:spPr>
          <a:xfrm>
            <a:off x="1141413" y="-23607"/>
            <a:ext cx="9905998" cy="1478570"/>
          </a:xfrm>
        </p:spPr>
        <p:txBody>
          <a:bodyPr/>
          <a:lstStyle/>
          <a:p>
            <a:r>
              <a:rPr lang="en-US" dirty="0"/>
              <a:t> Progress Updates - Summary Of Initiatives</a:t>
            </a:r>
          </a:p>
        </p:txBody>
      </p:sp>
      <p:sp>
        <p:nvSpPr>
          <p:cNvPr id="3" name="Content Placeholder 2">
            <a:extLst>
              <a:ext uri="{FF2B5EF4-FFF2-40B4-BE49-F238E27FC236}">
                <a16:creationId xmlns:a16="http://schemas.microsoft.com/office/drawing/2014/main" id="{C6D89D3B-57F1-40AA-ABB5-CEC126F3697E}"/>
              </a:ext>
            </a:extLst>
          </p:cNvPr>
          <p:cNvSpPr>
            <a:spLocks noGrp="1"/>
          </p:cNvSpPr>
          <p:nvPr>
            <p:ph idx="1"/>
          </p:nvPr>
        </p:nvSpPr>
        <p:spPr>
          <a:xfrm>
            <a:off x="1141413" y="1488400"/>
            <a:ext cx="9905999" cy="4994532"/>
          </a:xfrm>
        </p:spPr>
        <p:txBody>
          <a:bodyPr>
            <a:normAutofit/>
          </a:bodyPr>
          <a:lstStyle/>
          <a:p>
            <a:pPr marL="457200" lvl="1" indent="0">
              <a:buNone/>
            </a:pPr>
            <a:endParaRPr lang="en-US"/>
          </a:p>
          <a:p>
            <a:pPr lvl="1"/>
            <a:endParaRPr lang="en-US"/>
          </a:p>
          <a:p>
            <a:endParaRPr lang="en-US"/>
          </a:p>
          <a:p>
            <a:pPr lvl="1"/>
            <a:endParaRPr lang="en-US"/>
          </a:p>
          <a:p>
            <a:endParaRPr lang="en-US"/>
          </a:p>
          <a:p>
            <a:endParaRPr lang="en-US"/>
          </a:p>
        </p:txBody>
      </p:sp>
      <p:graphicFrame>
        <p:nvGraphicFramePr>
          <p:cNvPr id="5" name="Table 4">
            <a:extLst>
              <a:ext uri="{FF2B5EF4-FFF2-40B4-BE49-F238E27FC236}">
                <a16:creationId xmlns:a16="http://schemas.microsoft.com/office/drawing/2014/main" id="{9B28ADFE-4EA5-416B-862F-DA46A6AAE125}"/>
              </a:ext>
            </a:extLst>
          </p:cNvPr>
          <p:cNvGraphicFramePr>
            <a:graphicFrameLocks noGrp="1"/>
          </p:cNvGraphicFramePr>
          <p:nvPr>
            <p:extLst>
              <p:ext uri="{D42A27DB-BD31-4B8C-83A1-F6EECF244321}">
                <p14:modId xmlns:p14="http://schemas.microsoft.com/office/powerpoint/2010/main" val="110097660"/>
              </p:ext>
            </p:extLst>
          </p:nvPr>
        </p:nvGraphicFramePr>
        <p:xfrm>
          <a:off x="1424893" y="1278750"/>
          <a:ext cx="9323514" cy="2806023"/>
        </p:xfrm>
        <a:graphic>
          <a:graphicData uri="http://schemas.openxmlformats.org/drawingml/2006/table">
            <a:tbl>
              <a:tblPr firstRow="1" firstCol="1" bandRow="1">
                <a:tableStyleId>{5C22544A-7EE6-4342-B048-85BDC9FD1C3A}</a:tableStyleId>
              </a:tblPr>
              <a:tblGrid>
                <a:gridCol w="2383624">
                  <a:extLst>
                    <a:ext uri="{9D8B030D-6E8A-4147-A177-3AD203B41FA5}">
                      <a16:colId xmlns:a16="http://schemas.microsoft.com/office/drawing/2014/main" val="1318786007"/>
                    </a:ext>
                  </a:extLst>
                </a:gridCol>
                <a:gridCol w="3590830">
                  <a:extLst>
                    <a:ext uri="{9D8B030D-6E8A-4147-A177-3AD203B41FA5}">
                      <a16:colId xmlns:a16="http://schemas.microsoft.com/office/drawing/2014/main" val="1468540553"/>
                    </a:ext>
                  </a:extLst>
                </a:gridCol>
                <a:gridCol w="3349060">
                  <a:extLst>
                    <a:ext uri="{9D8B030D-6E8A-4147-A177-3AD203B41FA5}">
                      <a16:colId xmlns:a16="http://schemas.microsoft.com/office/drawing/2014/main" val="2726702759"/>
                    </a:ext>
                  </a:extLst>
                </a:gridCol>
              </a:tblGrid>
              <a:tr h="306897">
                <a:tc>
                  <a:txBody>
                    <a:bodyPr/>
                    <a:lstStyle/>
                    <a:p>
                      <a:pPr marL="0" marR="0" algn="ctr">
                        <a:lnSpc>
                          <a:spcPct val="107000"/>
                        </a:lnSpc>
                        <a:spcBef>
                          <a:spcPts val="0"/>
                        </a:spcBef>
                        <a:spcAft>
                          <a:spcPts val="0"/>
                        </a:spcAft>
                      </a:pPr>
                      <a:r>
                        <a:rPr lang="en-US" sz="1800" kern="1200" dirty="0">
                          <a:solidFill>
                            <a:srgbClr val="000C59"/>
                          </a:solidFill>
                          <a:latin typeface="+mn-lt"/>
                          <a:ea typeface="+mn-ea"/>
                          <a:cs typeface="+mn-cs"/>
                        </a:rPr>
                        <a:t>Initiative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Purpose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Population Impacted</a:t>
                      </a:r>
                    </a:p>
                  </a:txBody>
                  <a:tcPr marR="68580" marT="0" marB="0">
                    <a:noFill/>
                  </a:tcPr>
                </a:tc>
                <a:extLst>
                  <a:ext uri="{0D108BD9-81ED-4DB2-BD59-A6C34878D82A}">
                    <a16:rowId xmlns:a16="http://schemas.microsoft.com/office/drawing/2014/main" val="3703671211"/>
                  </a:ext>
                </a:extLst>
              </a:tr>
              <a:tr h="453183">
                <a:tc>
                  <a:txBody>
                    <a:bodyPr/>
                    <a:lstStyle/>
                    <a:p>
                      <a:pPr marL="0" algn="l" defTabSz="914400" rtl="0" eaLnBrk="1" fontAlgn="b" latinLnBrk="0" hangingPunct="1"/>
                      <a:r>
                        <a:rPr lang="en-US" sz="1800" b="1" kern="1200" dirty="0">
                          <a:solidFill>
                            <a:srgbClr val="FF0000"/>
                          </a:solidFill>
                          <a:latin typeface="+mn-lt"/>
                          <a:ea typeface="+mn-ea"/>
                          <a:cs typeface="+mn-cs"/>
                          <a:hlinkClick r:id="rId3">
                            <a:extLst>
                              <a:ext uri="{A12FA001-AC4F-418D-AE19-62706E023703}">
                                <ahyp:hlinkClr xmlns:ahyp="http://schemas.microsoft.com/office/drawing/2018/hyperlinkcolor" val="tx"/>
                              </a:ext>
                            </a:extLst>
                          </a:hlinkClick>
                        </a:rPr>
                        <a:t>Library </a:t>
                      </a:r>
                      <a:r>
                        <a:rPr lang="en-US" sz="1800" b="1" kern="1200" dirty="0" err="1">
                          <a:solidFill>
                            <a:srgbClr val="FF0000"/>
                          </a:solidFill>
                          <a:latin typeface="+mn-lt"/>
                          <a:ea typeface="+mn-ea"/>
                          <a:cs typeface="+mn-cs"/>
                          <a:hlinkClick r:id="rId3">
                            <a:extLst>
                              <a:ext uri="{A12FA001-AC4F-418D-AE19-62706E023703}">
                                <ahyp:hlinkClr xmlns:ahyp="http://schemas.microsoft.com/office/drawing/2018/hyperlinkcolor" val="tx"/>
                              </a:ext>
                            </a:extLst>
                          </a:hlinkClick>
                        </a:rPr>
                        <a:t>mybook</a:t>
                      </a:r>
                      <a:endParaRPr lang="en-US" sz="1800" b="1" kern="1200" dirty="0">
                        <a:solidFill>
                          <a:srgbClr val="000C59"/>
                        </a:solidFill>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Access to hard copy books </a:t>
                      </a:r>
                    </a:p>
                  </a:txBody>
                  <a:tcPr marR="4763" marT="4763" marB="0">
                    <a:noFill/>
                  </a:tcPr>
                </a:tc>
                <a:tc>
                  <a:txBody>
                    <a:bodyPr/>
                    <a:lstStyle/>
                    <a:p>
                      <a:pPr algn="l" fontAlgn="b"/>
                      <a:r>
                        <a:rPr lang="en-US" sz="1800" kern="1200" dirty="0">
                          <a:solidFill>
                            <a:srgbClr val="000C59"/>
                          </a:solidFill>
                          <a:latin typeface="+mn-lt"/>
                          <a:ea typeface="+mn-ea"/>
                          <a:cs typeface="+mn-cs"/>
                        </a:rPr>
                        <a:t>Eligible K-2 APS students</a:t>
                      </a:r>
                    </a:p>
                  </a:txBody>
                  <a:tcPr marR="4763" marT="4763" marB="0">
                    <a:noFill/>
                  </a:tcPr>
                </a:tc>
                <a:extLst>
                  <a:ext uri="{0D108BD9-81ED-4DB2-BD59-A6C34878D82A}">
                    <a16:rowId xmlns:a16="http://schemas.microsoft.com/office/drawing/2014/main" val="2554407854"/>
                  </a:ext>
                </a:extLst>
              </a:tr>
              <a:tr h="609110">
                <a:tc>
                  <a:txBody>
                    <a:bodyPr/>
                    <a:lstStyle/>
                    <a:p>
                      <a:pPr marL="0" algn="l" defTabSz="914400" rtl="0" eaLnBrk="1" fontAlgn="b" latinLnBrk="0" hangingPunct="1"/>
                      <a:r>
                        <a:rPr lang="en-US" sz="1800" b="1" kern="1200" dirty="0">
                          <a:solidFill>
                            <a:srgbClr val="000C59"/>
                          </a:solidFill>
                          <a:latin typeface="+mn-lt"/>
                          <a:ea typeface="+mn-ea"/>
                          <a:cs typeface="+mn-cs"/>
                        </a:rPr>
                        <a:t>Library Online engagements</a:t>
                      </a:r>
                    </a:p>
                  </a:txBody>
                  <a:tcPr marR="4763" marT="4763" marB="0">
                    <a:noFill/>
                  </a:tcPr>
                </a:tc>
                <a:tc>
                  <a:txBody>
                    <a:bodyPr/>
                    <a:lstStyle/>
                    <a:p>
                      <a:pPr algn="l" fontAlgn="b"/>
                      <a:r>
                        <a:rPr lang="en-US" sz="1800" kern="1200" dirty="0">
                          <a:solidFill>
                            <a:srgbClr val="000C59"/>
                          </a:solidFill>
                          <a:latin typeface="+mn-lt"/>
                          <a:ea typeface="+mn-ea"/>
                          <a:cs typeface="+mn-cs"/>
                        </a:rPr>
                        <a:t>Increase digital skills</a:t>
                      </a:r>
                    </a:p>
                  </a:txBody>
                  <a:tcPr marR="4763" marT="4763" marB="0">
                    <a:noFill/>
                  </a:tcPr>
                </a:tc>
                <a:tc>
                  <a:txBody>
                    <a:bodyPr/>
                    <a:lstStyle/>
                    <a:p>
                      <a:pPr algn="l" fontAlgn="b"/>
                      <a:r>
                        <a:rPr lang="en-US" sz="1800" kern="1200" dirty="0">
                          <a:solidFill>
                            <a:srgbClr val="000C59"/>
                          </a:solidFill>
                          <a:latin typeface="+mn-lt"/>
                          <a:ea typeface="+mn-ea"/>
                          <a:cs typeface="+mn-cs"/>
                        </a:rPr>
                        <a:t>All library patrons</a:t>
                      </a:r>
                    </a:p>
                  </a:txBody>
                  <a:tcPr marR="4763" marT="4763" marB="0">
                    <a:noFill/>
                  </a:tcPr>
                </a:tc>
                <a:extLst>
                  <a:ext uri="{0D108BD9-81ED-4DB2-BD59-A6C34878D82A}">
                    <a16:rowId xmlns:a16="http://schemas.microsoft.com/office/drawing/2014/main" val="2796845556"/>
                  </a:ext>
                </a:extLst>
              </a:tr>
              <a:tr h="609110">
                <a:tc>
                  <a:txBody>
                    <a:bodyPr/>
                    <a:lstStyle/>
                    <a:p>
                      <a:pPr marL="0" algn="l" defTabSz="914400" rtl="0" eaLnBrk="1" fontAlgn="b" latinLnBrk="0" hangingPunct="1"/>
                      <a:r>
                        <a:rPr lang="en-US" sz="1800" b="1" kern="1200" dirty="0">
                          <a:solidFill>
                            <a:srgbClr val="FF0000"/>
                          </a:solidFill>
                          <a:latin typeface="+mn-lt"/>
                          <a:ea typeface="+mn-ea"/>
                          <a:cs typeface="+mn-cs"/>
                          <a:hlinkClick r:id="rId4">
                            <a:extLst>
                              <a:ext uri="{A12FA001-AC4F-418D-AE19-62706E023703}">
                                <ahyp:hlinkClr xmlns:ahyp="http://schemas.microsoft.com/office/drawing/2018/hyperlinkcolor" val="tx"/>
                              </a:ext>
                            </a:extLst>
                          </a:hlinkClick>
                        </a:rPr>
                        <a:t>APS Comcast Internet Essentials </a:t>
                      </a:r>
                      <a:endParaRPr lang="en-US" sz="1800" b="1" kern="1200" dirty="0">
                        <a:solidFill>
                          <a:srgbClr val="FF0000"/>
                        </a:solidFill>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Participate in distance learning and support family needs</a:t>
                      </a:r>
                    </a:p>
                  </a:txBody>
                  <a:tcPr marR="4763" marT="4763" marB="0">
                    <a:noFill/>
                  </a:tcPr>
                </a:tc>
                <a:tc>
                  <a:txBody>
                    <a:bodyPr/>
                    <a:lstStyle/>
                    <a:p>
                      <a:pPr algn="l" fontAlgn="b"/>
                      <a:r>
                        <a:rPr lang="en-US" sz="1800" kern="1200" dirty="0">
                          <a:solidFill>
                            <a:srgbClr val="000C59"/>
                          </a:solidFill>
                          <a:latin typeface="+mn-lt"/>
                          <a:ea typeface="+mn-ea"/>
                          <a:cs typeface="+mn-cs"/>
                        </a:rPr>
                        <a:t>8,083 FARM children for the </a:t>
                      </a:r>
                    </a:p>
                    <a:p>
                      <a:pPr algn="l" fontAlgn="b"/>
                      <a:r>
                        <a:rPr lang="en-US" sz="1800" kern="1200" dirty="0">
                          <a:solidFill>
                            <a:srgbClr val="000C59"/>
                          </a:solidFill>
                          <a:latin typeface="+mn-lt"/>
                          <a:ea typeface="+mn-ea"/>
                          <a:cs typeface="+mn-cs"/>
                        </a:rPr>
                        <a:t>20-21 school year</a:t>
                      </a:r>
                    </a:p>
                  </a:txBody>
                  <a:tcPr marR="4763" marT="4763" marB="0">
                    <a:noFill/>
                  </a:tcPr>
                </a:tc>
                <a:extLst>
                  <a:ext uri="{0D108BD9-81ED-4DB2-BD59-A6C34878D82A}">
                    <a16:rowId xmlns:a16="http://schemas.microsoft.com/office/drawing/2014/main" val="1677814572"/>
                  </a:ext>
                </a:extLst>
              </a:tr>
              <a:tr h="60911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dirty="0">
                          <a:solidFill>
                            <a:srgbClr val="000C59"/>
                          </a:solidFill>
                          <a:latin typeface="+mn-lt"/>
                          <a:ea typeface="+mn-ea"/>
                          <a:cs typeface="+mn-cs"/>
                        </a:rPr>
                        <a:t>Nonprofit Feasibility Study </a:t>
                      </a:r>
                    </a:p>
                  </a:txBody>
                  <a:tcPr marR="4763" marT="4763" marB="0">
                    <a:noFill/>
                  </a:tcPr>
                </a:tc>
                <a:tc>
                  <a:txBody>
                    <a:bodyPr/>
                    <a:lstStyle/>
                    <a:p>
                      <a:pPr algn="l" fontAlgn="b"/>
                      <a:r>
                        <a:rPr lang="en-US" sz="1800" kern="1200" dirty="0">
                          <a:solidFill>
                            <a:srgbClr val="000C59"/>
                          </a:solidFill>
                          <a:latin typeface="+mn-lt"/>
                          <a:ea typeface="+mn-ea"/>
                          <a:cs typeface="+mn-cs"/>
                        </a:rPr>
                        <a:t>Research costs of connectivity to affordable housing through a nonprofit</a:t>
                      </a:r>
                    </a:p>
                  </a:txBody>
                  <a:tcPr marR="4763" marT="4763" marB="0">
                    <a:noFill/>
                  </a:tcPr>
                </a:tc>
                <a:tc>
                  <a:txBody>
                    <a:bodyPr/>
                    <a:lstStyle/>
                    <a:p>
                      <a:pPr algn="l" fontAlgn="b"/>
                      <a:r>
                        <a:rPr lang="en-US" sz="1800" kern="1200" dirty="0">
                          <a:solidFill>
                            <a:srgbClr val="000C59"/>
                          </a:solidFill>
                          <a:latin typeface="+mn-lt"/>
                          <a:ea typeface="+mn-ea"/>
                          <a:cs typeface="+mn-cs"/>
                        </a:rPr>
                        <a:t>Residents of affordable housing properties</a:t>
                      </a:r>
                    </a:p>
                  </a:txBody>
                  <a:tcPr marR="4763" marT="4763" marB="0">
                    <a:noFill/>
                  </a:tcPr>
                </a:tc>
                <a:extLst>
                  <a:ext uri="{0D108BD9-81ED-4DB2-BD59-A6C34878D82A}">
                    <a16:rowId xmlns:a16="http://schemas.microsoft.com/office/drawing/2014/main" val="990144868"/>
                  </a:ext>
                </a:extLst>
              </a:tr>
            </a:tbl>
          </a:graphicData>
        </a:graphic>
      </p:graphicFrame>
    </p:spTree>
    <p:extLst>
      <p:ext uri="{BB962C8B-B14F-4D97-AF65-F5344CB8AC3E}">
        <p14:creationId xmlns:p14="http://schemas.microsoft.com/office/powerpoint/2010/main" val="103658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8609-BC58-459E-B606-A1A119D658BA}"/>
              </a:ext>
            </a:extLst>
          </p:cNvPr>
          <p:cNvSpPr>
            <a:spLocks noGrp="1"/>
          </p:cNvSpPr>
          <p:nvPr>
            <p:ph type="title"/>
          </p:nvPr>
        </p:nvSpPr>
        <p:spPr>
          <a:xfrm>
            <a:off x="1141413" y="-23607"/>
            <a:ext cx="9905998" cy="1478570"/>
          </a:xfrm>
        </p:spPr>
        <p:txBody>
          <a:bodyPr/>
          <a:lstStyle/>
          <a:p>
            <a:r>
              <a:rPr lang="en-US" dirty="0"/>
              <a:t> Summary Of Planned Initiatives</a:t>
            </a:r>
          </a:p>
        </p:txBody>
      </p:sp>
      <p:sp>
        <p:nvSpPr>
          <p:cNvPr id="3" name="Content Placeholder 2">
            <a:extLst>
              <a:ext uri="{FF2B5EF4-FFF2-40B4-BE49-F238E27FC236}">
                <a16:creationId xmlns:a16="http://schemas.microsoft.com/office/drawing/2014/main" id="{C6D89D3B-57F1-40AA-ABB5-CEC126F3697E}"/>
              </a:ext>
            </a:extLst>
          </p:cNvPr>
          <p:cNvSpPr>
            <a:spLocks noGrp="1"/>
          </p:cNvSpPr>
          <p:nvPr>
            <p:ph idx="1"/>
          </p:nvPr>
        </p:nvSpPr>
        <p:spPr>
          <a:xfrm>
            <a:off x="1141413" y="1488400"/>
            <a:ext cx="9905999" cy="4994532"/>
          </a:xfrm>
        </p:spPr>
        <p:txBody>
          <a:bodyPr>
            <a:normAutofit/>
          </a:bodyPr>
          <a:lstStyle/>
          <a:p>
            <a:pPr marL="457200" lvl="1" indent="0">
              <a:buNone/>
            </a:pPr>
            <a:endParaRPr lang="en-US"/>
          </a:p>
          <a:p>
            <a:pPr lvl="1"/>
            <a:endParaRPr lang="en-US"/>
          </a:p>
          <a:p>
            <a:endParaRPr lang="en-US"/>
          </a:p>
          <a:p>
            <a:pPr lvl="1"/>
            <a:endParaRPr lang="en-US"/>
          </a:p>
          <a:p>
            <a:endParaRPr lang="en-US"/>
          </a:p>
          <a:p>
            <a:endParaRPr lang="en-US"/>
          </a:p>
        </p:txBody>
      </p:sp>
      <p:graphicFrame>
        <p:nvGraphicFramePr>
          <p:cNvPr id="5" name="Table 4">
            <a:extLst>
              <a:ext uri="{FF2B5EF4-FFF2-40B4-BE49-F238E27FC236}">
                <a16:creationId xmlns:a16="http://schemas.microsoft.com/office/drawing/2014/main" id="{9B28ADFE-4EA5-416B-862F-DA46A6AAE125}"/>
              </a:ext>
            </a:extLst>
          </p:cNvPr>
          <p:cNvGraphicFramePr>
            <a:graphicFrameLocks noGrp="1"/>
          </p:cNvGraphicFramePr>
          <p:nvPr>
            <p:extLst>
              <p:ext uri="{D42A27DB-BD31-4B8C-83A1-F6EECF244321}">
                <p14:modId xmlns:p14="http://schemas.microsoft.com/office/powerpoint/2010/main" val="3839422609"/>
              </p:ext>
            </p:extLst>
          </p:nvPr>
        </p:nvGraphicFramePr>
        <p:xfrm>
          <a:off x="1424893" y="1278750"/>
          <a:ext cx="9323514" cy="3864041"/>
        </p:xfrm>
        <a:graphic>
          <a:graphicData uri="http://schemas.openxmlformats.org/drawingml/2006/table">
            <a:tbl>
              <a:tblPr firstRow="1" firstCol="1" bandRow="1">
                <a:tableStyleId>{5C22544A-7EE6-4342-B048-85BDC9FD1C3A}</a:tableStyleId>
              </a:tblPr>
              <a:tblGrid>
                <a:gridCol w="2383624">
                  <a:extLst>
                    <a:ext uri="{9D8B030D-6E8A-4147-A177-3AD203B41FA5}">
                      <a16:colId xmlns:a16="http://schemas.microsoft.com/office/drawing/2014/main" val="1318786007"/>
                    </a:ext>
                  </a:extLst>
                </a:gridCol>
                <a:gridCol w="3590830">
                  <a:extLst>
                    <a:ext uri="{9D8B030D-6E8A-4147-A177-3AD203B41FA5}">
                      <a16:colId xmlns:a16="http://schemas.microsoft.com/office/drawing/2014/main" val="1468540553"/>
                    </a:ext>
                  </a:extLst>
                </a:gridCol>
                <a:gridCol w="3349060">
                  <a:extLst>
                    <a:ext uri="{9D8B030D-6E8A-4147-A177-3AD203B41FA5}">
                      <a16:colId xmlns:a16="http://schemas.microsoft.com/office/drawing/2014/main" val="2726702759"/>
                    </a:ext>
                  </a:extLst>
                </a:gridCol>
              </a:tblGrid>
              <a:tr h="149714">
                <a:tc>
                  <a:txBody>
                    <a:bodyPr/>
                    <a:lstStyle/>
                    <a:p>
                      <a:pPr marL="0" marR="0" algn="ctr">
                        <a:lnSpc>
                          <a:spcPct val="107000"/>
                        </a:lnSpc>
                        <a:spcBef>
                          <a:spcPts val="0"/>
                        </a:spcBef>
                        <a:spcAft>
                          <a:spcPts val="0"/>
                        </a:spcAft>
                      </a:pPr>
                      <a:r>
                        <a:rPr lang="en-US" sz="1800" kern="1200" dirty="0">
                          <a:solidFill>
                            <a:srgbClr val="000C59"/>
                          </a:solidFill>
                          <a:latin typeface="+mn-lt"/>
                          <a:ea typeface="+mn-ea"/>
                          <a:cs typeface="+mn-cs"/>
                        </a:rPr>
                        <a:t>Initiative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Purpose</a:t>
                      </a:r>
                    </a:p>
                  </a:txBody>
                  <a:tcPr marL="68580" marR="68580" marT="0" marB="0">
                    <a:noFill/>
                  </a:tcPr>
                </a:tc>
                <a:tc>
                  <a:txBody>
                    <a:bodyPr/>
                    <a:lstStyle/>
                    <a:p>
                      <a:pPr marL="0" marR="0" algn="ctr">
                        <a:lnSpc>
                          <a:spcPct val="107000"/>
                        </a:lnSpc>
                        <a:spcBef>
                          <a:spcPts val="0"/>
                        </a:spcBef>
                        <a:spcAft>
                          <a:spcPts val="0"/>
                        </a:spcAft>
                      </a:pPr>
                      <a:r>
                        <a:rPr lang="en-US" sz="1800" kern="1200">
                          <a:solidFill>
                            <a:srgbClr val="000C59"/>
                          </a:solidFill>
                          <a:latin typeface="+mn-lt"/>
                          <a:ea typeface="+mn-ea"/>
                          <a:cs typeface="+mn-cs"/>
                        </a:rPr>
                        <a:t>Population Impacted</a:t>
                      </a:r>
                    </a:p>
                  </a:txBody>
                  <a:tcPr marR="68580" marT="0" marB="0">
                    <a:noFill/>
                  </a:tcPr>
                </a:tc>
                <a:extLst>
                  <a:ext uri="{0D108BD9-81ED-4DB2-BD59-A6C34878D82A}">
                    <a16:rowId xmlns:a16="http://schemas.microsoft.com/office/drawing/2014/main" val="3703671211"/>
                  </a:ext>
                </a:extLst>
              </a:tr>
              <a:tr h="404728">
                <a:tc>
                  <a:txBody>
                    <a:bodyPr/>
                    <a:lstStyle/>
                    <a:p>
                      <a:pPr algn="l" fontAlgn="b"/>
                      <a:r>
                        <a:rPr lang="en-US" sz="1800" kern="1200" dirty="0">
                          <a:solidFill>
                            <a:srgbClr val="000C59"/>
                          </a:solidFill>
                          <a:latin typeface="+mn-lt"/>
                          <a:ea typeface="+mn-ea"/>
                          <a:cs typeface="+mn-cs"/>
                        </a:rPr>
                        <a:t>Wi-Fi Hotspot expansion </a:t>
                      </a:r>
                      <a:endParaRPr lang="en-US" sz="1800" kern="1200" dirty="0">
                        <a:solidFill>
                          <a:srgbClr val="000C59"/>
                        </a:solidFill>
                        <a:highlight>
                          <a:srgbClr val="FFFF00"/>
                        </a:highlight>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Extend Wi-Fi access geographically and add signage to existing spots</a:t>
                      </a:r>
                    </a:p>
                  </a:txBody>
                  <a:tcPr marR="4763" marT="4763" marB="0">
                    <a:noFill/>
                  </a:tcPr>
                </a:tc>
                <a:tc>
                  <a:txBody>
                    <a:bodyPr/>
                    <a:lstStyle/>
                    <a:p>
                      <a:pPr algn="l" fontAlgn="b"/>
                      <a:r>
                        <a:rPr lang="en-US" sz="1800" kern="1200" dirty="0">
                          <a:solidFill>
                            <a:srgbClr val="000C59"/>
                          </a:solidFill>
                          <a:latin typeface="+mn-lt"/>
                          <a:ea typeface="+mn-ea"/>
                          <a:cs typeface="+mn-cs"/>
                        </a:rPr>
                        <a:t>~15+ additional planned sites</a:t>
                      </a:r>
                    </a:p>
                  </a:txBody>
                  <a:tcPr marR="4763" marT="4763" marB="0">
                    <a:noFill/>
                  </a:tcPr>
                </a:tc>
                <a:extLst>
                  <a:ext uri="{0D108BD9-81ED-4DB2-BD59-A6C34878D82A}">
                    <a16:rowId xmlns:a16="http://schemas.microsoft.com/office/drawing/2014/main" val="446111076"/>
                  </a:ext>
                </a:extLst>
              </a:tr>
              <a:tr h="404728">
                <a:tc>
                  <a:txBody>
                    <a:bodyPr/>
                    <a:lstStyle/>
                    <a:p>
                      <a:pPr algn="l" fontAlgn="b"/>
                      <a:r>
                        <a:rPr lang="en-US" sz="1800" kern="1200" dirty="0">
                          <a:solidFill>
                            <a:srgbClr val="000C59"/>
                          </a:solidFill>
                          <a:latin typeface="+mn-lt"/>
                          <a:ea typeface="+mn-ea"/>
                          <a:cs typeface="+mn-cs"/>
                        </a:rPr>
                        <a:t>Implement solution to provide affordable internet access to all affordable housing</a:t>
                      </a:r>
                      <a:endParaRPr lang="en-US" sz="1800" kern="1200" dirty="0">
                        <a:solidFill>
                          <a:srgbClr val="000C59"/>
                        </a:solidFill>
                        <a:highlight>
                          <a:srgbClr val="FFFF00"/>
                        </a:highlight>
                        <a:latin typeface="+mn-lt"/>
                        <a:ea typeface="+mn-ea"/>
                        <a:cs typeface="+mn-cs"/>
                      </a:endParaRPr>
                    </a:p>
                  </a:txBody>
                  <a:tcPr marR="4763" marT="4763" marB="0">
                    <a:noFill/>
                  </a:tcPr>
                </a:tc>
                <a:tc>
                  <a:txBody>
                    <a:bodyPr/>
                    <a:lstStyle/>
                    <a:p>
                      <a:pPr algn="l" fontAlgn="b"/>
                      <a:r>
                        <a:rPr lang="en-US" sz="1800" kern="1200" dirty="0">
                          <a:solidFill>
                            <a:srgbClr val="000C59"/>
                          </a:solidFill>
                          <a:latin typeface="+mn-lt"/>
                          <a:ea typeface="+mn-ea"/>
                          <a:cs typeface="+mn-cs"/>
                        </a:rPr>
                        <a:t>Support universal connectivity for underserved County residents.</a:t>
                      </a:r>
                    </a:p>
                  </a:txBody>
                  <a:tcPr marR="4763" marT="4763" marB="0">
                    <a:noFill/>
                  </a:tcPr>
                </a:tc>
                <a:tc>
                  <a:txBody>
                    <a:bodyPr/>
                    <a:lstStyle/>
                    <a:p>
                      <a:pPr algn="l" fontAlgn="b"/>
                      <a:r>
                        <a:rPr lang="en-US" sz="1800" kern="1200" dirty="0">
                          <a:solidFill>
                            <a:srgbClr val="000C59"/>
                          </a:solidFill>
                          <a:latin typeface="+mn-lt"/>
                          <a:ea typeface="+mn-ea"/>
                          <a:cs typeface="+mn-cs"/>
                        </a:rPr>
                        <a:t>8300+ households</a:t>
                      </a:r>
                    </a:p>
                  </a:txBody>
                  <a:tcPr marR="4763" marT="4763" marB="0">
                    <a:noFill/>
                  </a:tcPr>
                </a:tc>
                <a:extLst>
                  <a:ext uri="{0D108BD9-81ED-4DB2-BD59-A6C34878D82A}">
                    <a16:rowId xmlns:a16="http://schemas.microsoft.com/office/drawing/2014/main" val="3006106303"/>
                  </a:ext>
                </a:extLst>
              </a:tr>
              <a:tr h="404728">
                <a:tc>
                  <a:txBody>
                    <a:bodyPr/>
                    <a:lstStyle/>
                    <a:p>
                      <a:pPr algn="l" fontAlgn="b"/>
                      <a:r>
                        <a:rPr lang="en-US" sz="1800" kern="1200" dirty="0">
                          <a:solidFill>
                            <a:srgbClr val="000C59"/>
                          </a:solidFill>
                          <a:latin typeface="+mn-lt"/>
                          <a:ea typeface="+mn-ea"/>
                          <a:cs typeface="+mn-cs"/>
                        </a:rPr>
                        <a:t>Complete Digital Equity Action Plan (DEAP)</a:t>
                      </a:r>
                    </a:p>
                  </a:txBody>
                  <a:tcPr marR="4763" marT="4763" marB="0">
                    <a:noFill/>
                  </a:tcPr>
                </a:tc>
                <a:tc>
                  <a:txBody>
                    <a:bodyPr/>
                    <a:lstStyle/>
                    <a:p>
                      <a:pPr algn="l" fontAlgn="b"/>
                      <a:r>
                        <a:rPr lang="en-US" sz="1800" kern="1200" dirty="0">
                          <a:solidFill>
                            <a:srgbClr val="000C59"/>
                          </a:solidFill>
                          <a:latin typeface="+mn-lt"/>
                          <a:ea typeface="+mn-ea"/>
                          <a:cs typeface="+mn-cs"/>
                        </a:rPr>
                        <a:t>Provide a policy framework with defined action steps and strategies to align funding and priorities</a:t>
                      </a:r>
                    </a:p>
                  </a:txBody>
                  <a:tcPr marR="4763" marT="4763" marB="0">
                    <a:noFill/>
                  </a:tcPr>
                </a:tc>
                <a:tc>
                  <a:txBody>
                    <a:bodyPr/>
                    <a:lstStyle/>
                    <a:p>
                      <a:pPr algn="l" fontAlgn="b"/>
                      <a:r>
                        <a:rPr lang="en-US" sz="1800" kern="1200" dirty="0">
                          <a:solidFill>
                            <a:srgbClr val="000C59"/>
                          </a:solidFill>
                          <a:latin typeface="+mn-lt"/>
                          <a:ea typeface="+mn-ea"/>
                          <a:cs typeface="+mn-cs"/>
                        </a:rPr>
                        <a:t>All Residents</a:t>
                      </a:r>
                    </a:p>
                  </a:txBody>
                  <a:tcPr marR="4763" marT="4763" marB="0">
                    <a:noFill/>
                  </a:tcPr>
                </a:tc>
                <a:extLst>
                  <a:ext uri="{0D108BD9-81ED-4DB2-BD59-A6C34878D82A}">
                    <a16:rowId xmlns:a16="http://schemas.microsoft.com/office/drawing/2014/main" val="1191885029"/>
                  </a:ext>
                </a:extLst>
              </a:tr>
              <a:tr h="404728">
                <a:tc>
                  <a:txBody>
                    <a:bodyPr/>
                    <a:lstStyle/>
                    <a:p>
                      <a:pPr algn="l" fontAlgn="b"/>
                      <a:r>
                        <a:rPr lang="en-US" sz="1800" kern="1200" dirty="0">
                          <a:solidFill>
                            <a:srgbClr val="000C59"/>
                          </a:solidFill>
                          <a:latin typeface="+mn-lt"/>
                          <a:ea typeface="+mn-ea"/>
                          <a:cs typeface="+mn-cs"/>
                        </a:rPr>
                        <a:t>Implement Action Steps aligned with DEAP </a:t>
                      </a:r>
                    </a:p>
                  </a:txBody>
                  <a:tcPr marR="4763" marT="4763" marB="0">
                    <a:noFill/>
                  </a:tcPr>
                </a:tc>
                <a:tc>
                  <a:txBody>
                    <a:bodyPr/>
                    <a:lstStyle/>
                    <a:p>
                      <a:pPr marL="0" indent="0">
                        <a:buFont typeface="Arial" panose="020B0604020202020204" pitchFamily="34" charset="0"/>
                        <a:buNone/>
                      </a:pPr>
                      <a:r>
                        <a:rPr lang="en-US" sz="1800" kern="1200" dirty="0">
                          <a:solidFill>
                            <a:srgbClr val="000C59"/>
                          </a:solidFill>
                          <a:latin typeface="+mn-lt"/>
                          <a:ea typeface="+mn-ea"/>
                          <a:cs typeface="+mn-cs"/>
                        </a:rPr>
                        <a:t>All </a:t>
                      </a:r>
                      <a:r>
                        <a:rPr lang="en-US" sz="1800" kern="1200" dirty="0" err="1">
                          <a:solidFill>
                            <a:srgbClr val="000C59"/>
                          </a:solidFill>
                          <a:latin typeface="+mn-lt"/>
                          <a:ea typeface="+mn-ea"/>
                          <a:cs typeface="+mn-cs"/>
                        </a:rPr>
                        <a:t>Arlingtonians</a:t>
                      </a:r>
                      <a:r>
                        <a:rPr lang="en-US" sz="1800" kern="1200" dirty="0">
                          <a:solidFill>
                            <a:srgbClr val="000C59"/>
                          </a:solidFill>
                          <a:latin typeface="+mn-lt"/>
                          <a:ea typeface="+mn-ea"/>
                          <a:cs typeface="+mn-cs"/>
                        </a:rPr>
                        <a:t> have the information technology capacity needed to fully participate in the community and economy.  </a:t>
                      </a:r>
                    </a:p>
                  </a:txBody>
                  <a:tcPr marR="4763" marT="4763" marB="0">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kern="1200" dirty="0">
                          <a:solidFill>
                            <a:srgbClr val="000C59"/>
                          </a:solidFill>
                          <a:latin typeface="+mn-lt"/>
                          <a:ea typeface="+mn-ea"/>
                          <a:cs typeface="+mn-cs"/>
                        </a:rPr>
                        <a:t>All Residents</a:t>
                      </a:r>
                    </a:p>
                    <a:p>
                      <a:pPr algn="l" fontAlgn="b"/>
                      <a:endParaRPr lang="en-US" sz="1800" kern="1200" dirty="0">
                        <a:solidFill>
                          <a:srgbClr val="000C59"/>
                        </a:solidFill>
                        <a:latin typeface="+mn-lt"/>
                        <a:ea typeface="+mn-ea"/>
                        <a:cs typeface="+mn-cs"/>
                      </a:endParaRPr>
                    </a:p>
                  </a:txBody>
                  <a:tcPr marR="4763" marT="4763" marB="0">
                    <a:noFill/>
                  </a:tcPr>
                </a:tc>
                <a:extLst>
                  <a:ext uri="{0D108BD9-81ED-4DB2-BD59-A6C34878D82A}">
                    <a16:rowId xmlns:a16="http://schemas.microsoft.com/office/drawing/2014/main" val="4158706066"/>
                  </a:ext>
                </a:extLst>
              </a:tr>
            </a:tbl>
          </a:graphicData>
        </a:graphic>
      </p:graphicFrame>
    </p:spTree>
    <p:extLst>
      <p:ext uri="{BB962C8B-B14F-4D97-AF65-F5344CB8AC3E}">
        <p14:creationId xmlns:p14="http://schemas.microsoft.com/office/powerpoint/2010/main" val="958016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8609-BC58-459E-B606-A1A119D658BA}"/>
              </a:ext>
            </a:extLst>
          </p:cNvPr>
          <p:cNvSpPr>
            <a:spLocks noGrp="1"/>
          </p:cNvSpPr>
          <p:nvPr>
            <p:ph type="title"/>
          </p:nvPr>
        </p:nvSpPr>
        <p:spPr>
          <a:xfrm>
            <a:off x="1141413" y="-23607"/>
            <a:ext cx="9905998" cy="1478570"/>
          </a:xfrm>
        </p:spPr>
        <p:txBody>
          <a:bodyPr/>
          <a:lstStyle/>
          <a:p>
            <a:r>
              <a:rPr lang="en-US" dirty="0"/>
              <a:t> Contact</a:t>
            </a:r>
          </a:p>
        </p:txBody>
      </p:sp>
      <p:sp>
        <p:nvSpPr>
          <p:cNvPr id="3" name="Content Placeholder 2">
            <a:extLst>
              <a:ext uri="{FF2B5EF4-FFF2-40B4-BE49-F238E27FC236}">
                <a16:creationId xmlns:a16="http://schemas.microsoft.com/office/drawing/2014/main" id="{C6D89D3B-57F1-40AA-ABB5-CEC126F3697E}"/>
              </a:ext>
            </a:extLst>
          </p:cNvPr>
          <p:cNvSpPr>
            <a:spLocks noGrp="1"/>
          </p:cNvSpPr>
          <p:nvPr>
            <p:ph idx="1"/>
          </p:nvPr>
        </p:nvSpPr>
        <p:spPr>
          <a:xfrm>
            <a:off x="1141413" y="1488400"/>
            <a:ext cx="9905999" cy="4994532"/>
          </a:xfrm>
        </p:spPr>
        <p:txBody>
          <a:bodyPr>
            <a:normAutofit/>
          </a:bodyPr>
          <a:lstStyle/>
          <a:p>
            <a:pPr marL="457200" lvl="1" indent="0">
              <a:buNone/>
            </a:pPr>
            <a:endParaRPr lang="en-US"/>
          </a:p>
          <a:p>
            <a:pPr lvl="1"/>
            <a:endParaRPr lang="en-US"/>
          </a:p>
          <a:p>
            <a:endParaRPr lang="en-US"/>
          </a:p>
          <a:p>
            <a:pPr lvl="1"/>
            <a:endParaRPr lang="en-US"/>
          </a:p>
          <a:p>
            <a:endParaRPr lang="en-US"/>
          </a:p>
          <a:p>
            <a:endParaRPr lang="en-US"/>
          </a:p>
        </p:txBody>
      </p:sp>
      <p:sp>
        <p:nvSpPr>
          <p:cNvPr id="4" name="TextBox 3">
            <a:extLst>
              <a:ext uri="{FF2B5EF4-FFF2-40B4-BE49-F238E27FC236}">
                <a16:creationId xmlns:a16="http://schemas.microsoft.com/office/drawing/2014/main" id="{9B0632D1-F7CD-424A-B411-28D0972ACA3B}"/>
              </a:ext>
            </a:extLst>
          </p:cNvPr>
          <p:cNvSpPr txBox="1"/>
          <p:nvPr/>
        </p:nvSpPr>
        <p:spPr>
          <a:xfrm>
            <a:off x="925618" y="1868068"/>
            <a:ext cx="9905998" cy="3785652"/>
          </a:xfrm>
          <a:prstGeom prst="rect">
            <a:avLst/>
          </a:prstGeom>
          <a:noFill/>
        </p:spPr>
        <p:txBody>
          <a:bodyPr wrap="square" rtlCol="0">
            <a:spAutoFit/>
          </a:bodyPr>
          <a:lstStyle/>
          <a:p>
            <a:r>
              <a:rPr lang="en-US" sz="4800" dirty="0">
                <a:solidFill>
                  <a:schemeClr val="bg1"/>
                </a:solidFill>
              </a:rPr>
              <a:t>Holly Hartell </a:t>
            </a:r>
            <a:r>
              <a:rPr lang="en-US" sz="4800" dirty="0">
                <a:solidFill>
                  <a:srgbClr val="FF0000"/>
                </a:solidFill>
                <a:hlinkClick r:id="rId3">
                  <a:extLst>
                    <a:ext uri="{A12FA001-AC4F-418D-AE19-62706E023703}">
                      <ahyp:hlinkClr xmlns:ahyp="http://schemas.microsoft.com/office/drawing/2018/hyperlinkcolor" val="tx"/>
                    </a:ext>
                  </a:extLst>
                </a:hlinkClick>
              </a:rPr>
              <a:t>hhartell@arlingtonva.us</a:t>
            </a:r>
            <a:endParaRPr lang="en-US" sz="4800" dirty="0">
              <a:solidFill>
                <a:srgbClr val="FF0000"/>
              </a:solidFill>
            </a:endParaRPr>
          </a:p>
          <a:p>
            <a:endParaRPr lang="en-US" sz="4800" dirty="0">
              <a:solidFill>
                <a:srgbClr val="B8FA56"/>
              </a:solidFill>
              <a:hlinkClick r:id="rId4">
                <a:extLst>
                  <a:ext uri="{A12FA001-AC4F-418D-AE19-62706E023703}">
                    <ahyp:hlinkClr xmlns:ahyp="http://schemas.microsoft.com/office/drawing/2018/hyperlinkcolor" val="tx"/>
                  </a:ext>
                </a:extLst>
              </a:hlinkClick>
            </a:endParaRPr>
          </a:p>
          <a:p>
            <a:r>
              <a:rPr lang="en-US" sz="4800" b="1" dirty="0">
                <a:solidFill>
                  <a:schemeClr val="bg1"/>
                </a:solidFill>
                <a:hlinkClick r:id="rId4">
                  <a:extLst>
                    <a:ext uri="{A12FA001-AC4F-418D-AE19-62706E023703}">
                      <ahyp:hlinkClr xmlns:ahyp="http://schemas.microsoft.com/office/drawing/2018/hyperlinkcolor" val="tx"/>
                    </a:ext>
                  </a:extLst>
                </a:hlinkClick>
              </a:rPr>
              <a:t>Arlington Digital Equity Website:</a:t>
            </a:r>
          </a:p>
          <a:p>
            <a:r>
              <a:rPr lang="en-US" sz="4800" dirty="0">
                <a:solidFill>
                  <a:srgbClr val="FF0000"/>
                </a:solidFill>
                <a:hlinkClick r:id="rId4">
                  <a:extLst>
                    <a:ext uri="{A12FA001-AC4F-418D-AE19-62706E023703}">
                      <ahyp:hlinkClr xmlns:ahyp="http://schemas.microsoft.com/office/drawing/2018/hyperlinkcolor" val="tx"/>
                    </a:ext>
                  </a:extLst>
                </a:hlinkClick>
              </a:rPr>
              <a:t>https://departments.arlingtonva.us/dts/digital-equity/</a:t>
            </a:r>
            <a:endParaRPr lang="en-US" sz="4800" dirty="0">
              <a:solidFill>
                <a:srgbClr val="FF0000"/>
              </a:solidFill>
            </a:endParaRPr>
          </a:p>
        </p:txBody>
      </p:sp>
    </p:spTree>
    <p:extLst>
      <p:ext uri="{BB962C8B-B14F-4D97-AF65-F5344CB8AC3E}">
        <p14:creationId xmlns:p14="http://schemas.microsoft.com/office/powerpoint/2010/main" val="2161435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35474" y="546955"/>
            <a:ext cx="3930521" cy="1874612"/>
          </a:xfrm>
          <a:prstGeom prst="rect">
            <a:avLst/>
          </a:prstGeom>
        </p:spPr>
      </p:pic>
      <p:pic>
        <p:nvPicPr>
          <p:cNvPr id="5" name="Picture 4"/>
          <p:cNvPicPr>
            <a:picLocks noChangeAspect="1"/>
          </p:cNvPicPr>
          <p:nvPr/>
        </p:nvPicPr>
        <p:blipFill>
          <a:blip r:embed="rId3"/>
          <a:stretch>
            <a:fillRect/>
          </a:stretch>
        </p:blipFill>
        <p:spPr>
          <a:xfrm>
            <a:off x="2324680" y="4487912"/>
            <a:ext cx="7544454" cy="1600205"/>
          </a:xfrm>
          <a:prstGeom prst="rect">
            <a:avLst/>
          </a:prstGeom>
        </p:spPr>
      </p:pic>
      <p:sp>
        <p:nvSpPr>
          <p:cNvPr id="6" name="TextBox 5"/>
          <p:cNvSpPr txBox="1"/>
          <p:nvPr/>
        </p:nvSpPr>
        <p:spPr>
          <a:xfrm>
            <a:off x="2044603" y="2697329"/>
            <a:ext cx="8102795" cy="1477328"/>
          </a:xfrm>
          <a:prstGeom prst="rect">
            <a:avLst/>
          </a:prstGeom>
          <a:noFill/>
        </p:spPr>
        <p:txBody>
          <a:bodyPr wrap="none" rtlCol="0">
            <a:spAutoFit/>
          </a:bodyPr>
          <a:lstStyle/>
          <a:p>
            <a:pPr algn="ctr" defTabSz="685800"/>
            <a:r>
              <a:rPr lang="en-US" sz="3000" b="1" dirty="0">
                <a:solidFill>
                  <a:prstClr val="black"/>
                </a:solidFill>
              </a:rPr>
              <a:t>Bruce Patterson</a:t>
            </a:r>
            <a:br>
              <a:rPr lang="en-US" sz="3000" b="1" dirty="0">
                <a:solidFill>
                  <a:prstClr val="black"/>
                </a:solidFill>
              </a:rPr>
            </a:br>
            <a:r>
              <a:rPr lang="en-US" sz="3000" b="1" dirty="0">
                <a:solidFill>
                  <a:prstClr val="black"/>
                </a:solidFill>
              </a:rPr>
              <a:t>Technology Director for the City of Ammon, Idaho</a:t>
            </a:r>
          </a:p>
          <a:p>
            <a:pPr algn="ctr" defTabSz="685800"/>
            <a:r>
              <a:rPr lang="en-US" sz="3000" b="1" dirty="0">
                <a:solidFill>
                  <a:srgbClr val="0000FF"/>
                </a:solidFill>
              </a:rPr>
              <a:t>bpatterson@ammonfiber.com</a:t>
            </a:r>
          </a:p>
        </p:txBody>
      </p:sp>
    </p:spTree>
    <p:extLst>
      <p:ext uri="{BB962C8B-B14F-4D97-AF65-F5344CB8AC3E}">
        <p14:creationId xmlns:p14="http://schemas.microsoft.com/office/powerpoint/2010/main" val="2677523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1270" y="2398815"/>
            <a:ext cx="10524356" cy="2862322"/>
          </a:xfrm>
          <a:prstGeom prst="rect">
            <a:avLst/>
          </a:prstGeom>
          <a:noFill/>
        </p:spPr>
        <p:txBody>
          <a:bodyPr wrap="none" rtlCol="0">
            <a:spAutoFit/>
          </a:bodyPr>
          <a:lstStyle/>
          <a:p>
            <a:r>
              <a:rPr lang="en-US" sz="6000" dirty="0"/>
              <a:t>Internet Packages:</a:t>
            </a:r>
          </a:p>
          <a:p>
            <a:r>
              <a:rPr lang="en-US" sz="6000" dirty="0"/>
              <a:t>	15/15Mbps $16.50 per month</a:t>
            </a:r>
          </a:p>
          <a:p>
            <a:r>
              <a:rPr lang="en-US" sz="6000" dirty="0"/>
              <a:t>	1Gbps $26.50 per month</a:t>
            </a:r>
          </a:p>
        </p:txBody>
      </p:sp>
      <p:sp>
        <p:nvSpPr>
          <p:cNvPr id="5" name="TextBox 4"/>
          <p:cNvSpPr txBox="1"/>
          <p:nvPr/>
        </p:nvSpPr>
        <p:spPr>
          <a:xfrm>
            <a:off x="653141" y="1092523"/>
            <a:ext cx="10901548" cy="1015663"/>
          </a:xfrm>
          <a:prstGeom prst="rect">
            <a:avLst/>
          </a:prstGeom>
          <a:noFill/>
        </p:spPr>
        <p:txBody>
          <a:bodyPr wrap="square" rtlCol="0">
            <a:spAutoFit/>
          </a:bodyPr>
          <a:lstStyle/>
          <a:p>
            <a:r>
              <a:rPr lang="en-US" sz="6000" b="1" spc="-150" dirty="0">
                <a:effectLst>
                  <a:outerShdw blurRad="38100" dist="38100" dir="2700000" algn="tl">
                    <a:srgbClr val="000000">
                      <a:alpha val="43137"/>
                    </a:srgbClr>
                  </a:outerShdw>
                </a:effectLst>
              </a:rPr>
              <a:t>Open Access Infrastructure Provider</a:t>
            </a:r>
          </a:p>
        </p:txBody>
      </p:sp>
    </p:spTree>
    <p:extLst>
      <p:ext uri="{BB962C8B-B14F-4D97-AF65-F5344CB8AC3E}">
        <p14:creationId xmlns:p14="http://schemas.microsoft.com/office/powerpoint/2010/main" val="867896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6303" y="2529443"/>
            <a:ext cx="5398337" cy="2862322"/>
          </a:xfrm>
          <a:prstGeom prst="rect">
            <a:avLst/>
          </a:prstGeom>
          <a:noFill/>
        </p:spPr>
        <p:txBody>
          <a:bodyPr wrap="none" rtlCol="0">
            <a:spAutoFit/>
          </a:bodyPr>
          <a:lstStyle/>
          <a:p>
            <a:r>
              <a:rPr lang="en-US" sz="6000" dirty="0"/>
              <a:t>Key Challenges:</a:t>
            </a:r>
          </a:p>
          <a:p>
            <a:r>
              <a:rPr lang="en-US" sz="6000" dirty="0"/>
              <a:t>	1 - Authority</a:t>
            </a:r>
          </a:p>
          <a:p>
            <a:r>
              <a:rPr lang="en-US" sz="6000" dirty="0"/>
              <a:t>	2 - Economics</a:t>
            </a:r>
          </a:p>
        </p:txBody>
      </p:sp>
      <p:sp>
        <p:nvSpPr>
          <p:cNvPr id="5" name="TextBox 4"/>
          <p:cNvSpPr txBox="1"/>
          <p:nvPr/>
        </p:nvSpPr>
        <p:spPr>
          <a:xfrm>
            <a:off x="653141" y="1092523"/>
            <a:ext cx="10901548" cy="1015663"/>
          </a:xfrm>
          <a:prstGeom prst="rect">
            <a:avLst/>
          </a:prstGeom>
          <a:noFill/>
        </p:spPr>
        <p:txBody>
          <a:bodyPr wrap="square" rtlCol="0">
            <a:spAutoFit/>
          </a:bodyPr>
          <a:lstStyle/>
          <a:p>
            <a:pPr algn="ctr"/>
            <a:r>
              <a:rPr lang="en-US" sz="6000" b="1" dirty="0">
                <a:solidFill>
                  <a:prstClr val="black"/>
                </a:solidFill>
                <a:effectLst>
                  <a:outerShdw blurRad="38100" dist="38100" dir="2700000" algn="tl">
                    <a:srgbClr val="000000">
                      <a:alpha val="43137"/>
                    </a:srgbClr>
                  </a:outerShdw>
                </a:effectLst>
              </a:rPr>
              <a:t>The Ammon Model</a:t>
            </a:r>
          </a:p>
        </p:txBody>
      </p:sp>
    </p:spTree>
    <p:extLst>
      <p:ext uri="{BB962C8B-B14F-4D97-AF65-F5344CB8AC3E}">
        <p14:creationId xmlns:p14="http://schemas.microsoft.com/office/powerpoint/2010/main" val="4239045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1032" y="1650674"/>
            <a:ext cx="10198626" cy="4524315"/>
          </a:xfrm>
          <a:prstGeom prst="rect">
            <a:avLst/>
          </a:prstGeom>
          <a:noFill/>
        </p:spPr>
        <p:txBody>
          <a:bodyPr wrap="none" rtlCol="0">
            <a:spAutoFit/>
          </a:bodyPr>
          <a:lstStyle/>
          <a:p>
            <a:r>
              <a:rPr lang="en-US" sz="4800" dirty="0">
                <a:solidFill>
                  <a:prstClr val="black"/>
                </a:solidFill>
              </a:rPr>
              <a:t>True Infrastructure Utility:</a:t>
            </a:r>
          </a:p>
          <a:p>
            <a:pPr marL="1828800" lvl="2" indent="-914400">
              <a:buFont typeface="+mj-lt"/>
              <a:buAutoNum type="arabicPeriod"/>
            </a:pPr>
            <a:r>
              <a:rPr lang="en-US" sz="4800" dirty="0">
                <a:solidFill>
                  <a:prstClr val="black"/>
                </a:solidFill>
              </a:rPr>
              <a:t>Cost of Recovery</a:t>
            </a:r>
            <a:br>
              <a:rPr lang="en-US" sz="4800" dirty="0">
                <a:solidFill>
                  <a:prstClr val="black"/>
                </a:solidFill>
              </a:rPr>
            </a:br>
            <a:r>
              <a:rPr lang="en-US" sz="4800" dirty="0">
                <a:solidFill>
                  <a:prstClr val="black"/>
                </a:solidFill>
              </a:rPr>
              <a:t>(not for profit or rate of return)</a:t>
            </a:r>
          </a:p>
          <a:p>
            <a:pPr marL="1828800" lvl="2" indent="-914400">
              <a:buFont typeface="+mj-lt"/>
              <a:buAutoNum type="arabicPeriod"/>
            </a:pPr>
            <a:r>
              <a:rPr lang="en-US" sz="4800" dirty="0">
                <a:solidFill>
                  <a:prstClr val="black"/>
                </a:solidFill>
              </a:rPr>
              <a:t>Municipal Bond Financing</a:t>
            </a:r>
          </a:p>
          <a:p>
            <a:pPr marL="1828800" lvl="2" indent="-914400">
              <a:buFont typeface="+mj-lt"/>
              <a:buAutoNum type="arabicPeriod"/>
            </a:pPr>
            <a:r>
              <a:rPr lang="en-US" sz="4800" dirty="0">
                <a:solidFill>
                  <a:prstClr val="black"/>
                </a:solidFill>
              </a:rPr>
              <a:t>Costs Paid by Property Owner</a:t>
            </a:r>
            <a:br>
              <a:rPr lang="en-US" sz="4800" dirty="0">
                <a:solidFill>
                  <a:prstClr val="black"/>
                </a:solidFill>
              </a:rPr>
            </a:br>
            <a:r>
              <a:rPr lang="en-US" sz="4800" dirty="0">
                <a:solidFill>
                  <a:prstClr val="black"/>
                </a:solidFill>
              </a:rPr>
              <a:t>(no municipal debt)</a:t>
            </a:r>
          </a:p>
        </p:txBody>
      </p:sp>
      <p:sp>
        <p:nvSpPr>
          <p:cNvPr id="5" name="TextBox 4"/>
          <p:cNvSpPr txBox="1"/>
          <p:nvPr/>
        </p:nvSpPr>
        <p:spPr>
          <a:xfrm>
            <a:off x="795645" y="635011"/>
            <a:ext cx="10901548" cy="1015663"/>
          </a:xfrm>
          <a:prstGeom prst="rect">
            <a:avLst/>
          </a:prstGeom>
          <a:noFill/>
        </p:spPr>
        <p:txBody>
          <a:bodyPr wrap="square" rtlCol="0">
            <a:spAutoFit/>
          </a:bodyPr>
          <a:lstStyle/>
          <a:p>
            <a:pPr algn="ctr"/>
            <a:r>
              <a:rPr lang="en-US" sz="6000" b="1" spc="100" dirty="0">
                <a:solidFill>
                  <a:prstClr val="black"/>
                </a:solidFill>
                <a:effectLst>
                  <a:outerShdw blurRad="38100" dist="38100" dir="2700000" algn="tl">
                    <a:srgbClr val="000000">
                      <a:alpha val="43137"/>
                    </a:srgbClr>
                  </a:outerShdw>
                </a:effectLst>
              </a:rPr>
              <a:t>Resulting Model:</a:t>
            </a:r>
          </a:p>
        </p:txBody>
      </p:sp>
    </p:spTree>
    <p:extLst>
      <p:ext uri="{BB962C8B-B14F-4D97-AF65-F5344CB8AC3E}">
        <p14:creationId xmlns:p14="http://schemas.microsoft.com/office/powerpoint/2010/main" val="2601145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2110" y="519170"/>
            <a:ext cx="10901548" cy="1015663"/>
          </a:xfrm>
          <a:prstGeom prst="rect">
            <a:avLst/>
          </a:prstGeom>
          <a:noFill/>
        </p:spPr>
        <p:txBody>
          <a:bodyPr wrap="square" rtlCol="0">
            <a:spAutoFit/>
          </a:bodyPr>
          <a:lstStyle/>
          <a:p>
            <a:pPr algn="ctr"/>
            <a:r>
              <a:rPr lang="en-US" sz="6000" b="1" spc="-150" dirty="0">
                <a:solidFill>
                  <a:prstClr val="black"/>
                </a:solidFill>
                <a:effectLst>
                  <a:outerShdw blurRad="38100" dist="38100" dir="2700000" algn="tl">
                    <a:srgbClr val="000000">
                      <a:alpha val="43137"/>
                    </a:srgbClr>
                  </a:outerShdw>
                </a:effectLst>
              </a:rPr>
              <a:t>Community Driven</a:t>
            </a:r>
          </a:p>
        </p:txBody>
      </p:sp>
      <p:pic>
        <p:nvPicPr>
          <p:cNvPr id="2" name="Picture 1"/>
          <p:cNvPicPr>
            <a:picLocks noChangeAspect="1"/>
          </p:cNvPicPr>
          <p:nvPr/>
        </p:nvPicPr>
        <p:blipFill rotWithShape="1">
          <a:blip r:embed="rId2"/>
          <a:srcRect b="492"/>
          <a:stretch/>
        </p:blipFill>
        <p:spPr>
          <a:xfrm>
            <a:off x="2079" y="1595731"/>
            <a:ext cx="12192000" cy="5262267"/>
          </a:xfrm>
          <a:prstGeom prst="rect">
            <a:avLst/>
          </a:prstGeom>
        </p:spPr>
      </p:pic>
    </p:spTree>
    <p:extLst>
      <p:ext uri="{BB962C8B-B14F-4D97-AF65-F5344CB8AC3E}">
        <p14:creationId xmlns:p14="http://schemas.microsoft.com/office/powerpoint/2010/main" val="162286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5226" y="442114"/>
            <a:ext cx="10901548" cy="1015663"/>
          </a:xfrm>
          <a:prstGeom prst="rect">
            <a:avLst/>
          </a:prstGeom>
          <a:noFill/>
        </p:spPr>
        <p:txBody>
          <a:bodyPr wrap="square" rtlCol="0">
            <a:spAutoFit/>
          </a:bodyPr>
          <a:lstStyle/>
          <a:p>
            <a:pPr algn="ctr"/>
            <a:r>
              <a:rPr lang="en-US" sz="6000" b="1" spc="-150" dirty="0">
                <a:solidFill>
                  <a:prstClr val="black"/>
                </a:solidFill>
                <a:effectLst>
                  <a:outerShdw blurRad="38100" dist="38100" dir="2700000" algn="tl">
                    <a:srgbClr val="000000">
                      <a:alpha val="43137"/>
                    </a:srgbClr>
                  </a:outerShdw>
                </a:effectLst>
              </a:rPr>
              <a:t>The Importance of Demand</a:t>
            </a:r>
          </a:p>
        </p:txBody>
      </p:sp>
      <p:pic>
        <p:nvPicPr>
          <p:cNvPr id="3" name="Picture 2"/>
          <p:cNvPicPr>
            <a:picLocks noChangeAspect="1"/>
          </p:cNvPicPr>
          <p:nvPr/>
        </p:nvPicPr>
        <p:blipFill>
          <a:blip r:embed="rId2"/>
          <a:stretch>
            <a:fillRect/>
          </a:stretch>
        </p:blipFill>
        <p:spPr>
          <a:xfrm>
            <a:off x="1388351" y="1546575"/>
            <a:ext cx="9415297" cy="5078508"/>
          </a:xfrm>
          <a:prstGeom prst="rect">
            <a:avLst/>
          </a:prstGeom>
        </p:spPr>
      </p:pic>
    </p:spTree>
    <p:extLst>
      <p:ext uri="{BB962C8B-B14F-4D97-AF65-F5344CB8AC3E}">
        <p14:creationId xmlns:p14="http://schemas.microsoft.com/office/powerpoint/2010/main" val="4012742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1032" y="1650674"/>
            <a:ext cx="9371989" cy="1569660"/>
          </a:xfrm>
          <a:prstGeom prst="rect">
            <a:avLst/>
          </a:prstGeom>
          <a:noFill/>
        </p:spPr>
        <p:txBody>
          <a:bodyPr wrap="none" rtlCol="0">
            <a:spAutoFit/>
          </a:bodyPr>
          <a:lstStyle/>
          <a:p>
            <a:r>
              <a:rPr lang="en-US" sz="4800" dirty="0">
                <a:solidFill>
                  <a:prstClr val="black"/>
                </a:solidFill>
              </a:rPr>
              <a:t>Year 1 (2016) – 1 Gigabit $99 - $109</a:t>
            </a:r>
          </a:p>
          <a:p>
            <a:r>
              <a:rPr lang="en-US" sz="4800" dirty="0">
                <a:solidFill>
                  <a:prstClr val="black"/>
                </a:solidFill>
              </a:rPr>
              <a:t>Year 3 (2019) – 1 Gigabit $9.99 - $25 </a:t>
            </a:r>
          </a:p>
        </p:txBody>
      </p:sp>
      <p:sp>
        <p:nvSpPr>
          <p:cNvPr id="5" name="TextBox 4"/>
          <p:cNvSpPr txBox="1"/>
          <p:nvPr/>
        </p:nvSpPr>
        <p:spPr>
          <a:xfrm>
            <a:off x="795645" y="635011"/>
            <a:ext cx="10901548" cy="1015663"/>
          </a:xfrm>
          <a:prstGeom prst="rect">
            <a:avLst/>
          </a:prstGeom>
          <a:noFill/>
        </p:spPr>
        <p:txBody>
          <a:bodyPr wrap="square" rtlCol="0">
            <a:spAutoFit/>
          </a:bodyPr>
          <a:lstStyle/>
          <a:p>
            <a:pPr algn="ctr"/>
            <a:r>
              <a:rPr lang="en-US" sz="6000" b="1" spc="100" dirty="0">
                <a:solidFill>
                  <a:prstClr val="black"/>
                </a:solidFill>
                <a:effectLst>
                  <a:outerShdw blurRad="38100" dist="38100" dir="2700000" algn="tl">
                    <a:srgbClr val="000000">
                      <a:alpha val="43137"/>
                    </a:srgbClr>
                  </a:outerShdw>
                </a:effectLst>
              </a:rPr>
              <a:t>The Importance of Competition</a:t>
            </a:r>
          </a:p>
        </p:txBody>
      </p:sp>
      <p:pic>
        <p:nvPicPr>
          <p:cNvPr id="2" name="Picture 1"/>
          <p:cNvPicPr>
            <a:picLocks noChangeAspect="1"/>
          </p:cNvPicPr>
          <p:nvPr/>
        </p:nvPicPr>
        <p:blipFill>
          <a:blip r:embed="rId2"/>
          <a:stretch>
            <a:fillRect/>
          </a:stretch>
        </p:blipFill>
        <p:spPr>
          <a:xfrm>
            <a:off x="3570271" y="3429000"/>
            <a:ext cx="5061484" cy="2835581"/>
          </a:xfrm>
          <a:prstGeom prst="rect">
            <a:avLst/>
          </a:prstGeom>
        </p:spPr>
      </p:pic>
    </p:spTree>
    <p:extLst>
      <p:ext uri="{BB962C8B-B14F-4D97-AF65-F5344CB8AC3E}">
        <p14:creationId xmlns:p14="http://schemas.microsoft.com/office/powerpoint/2010/main" val="2468370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95645" y="635011"/>
            <a:ext cx="10901548" cy="1015663"/>
          </a:xfrm>
          <a:prstGeom prst="rect">
            <a:avLst/>
          </a:prstGeom>
          <a:noFill/>
        </p:spPr>
        <p:txBody>
          <a:bodyPr wrap="square" rtlCol="0">
            <a:spAutoFit/>
          </a:bodyPr>
          <a:lstStyle/>
          <a:p>
            <a:pPr algn="ctr"/>
            <a:r>
              <a:rPr lang="en-US" sz="6000" b="1" spc="100" dirty="0">
                <a:solidFill>
                  <a:prstClr val="black"/>
                </a:solidFill>
                <a:effectLst>
                  <a:outerShdw blurRad="38100" dist="38100" dir="2700000" algn="tl">
                    <a:srgbClr val="000000">
                      <a:alpha val="43137"/>
                    </a:srgbClr>
                  </a:outerShdw>
                </a:effectLst>
              </a:rPr>
              <a:t>Lessons Learned:</a:t>
            </a:r>
          </a:p>
        </p:txBody>
      </p:sp>
      <p:sp>
        <p:nvSpPr>
          <p:cNvPr id="6" name="TextBox 5"/>
          <p:cNvSpPr txBox="1"/>
          <p:nvPr/>
        </p:nvSpPr>
        <p:spPr>
          <a:xfrm>
            <a:off x="9342" y="2049494"/>
            <a:ext cx="12185387" cy="2862322"/>
          </a:xfrm>
          <a:prstGeom prst="rect">
            <a:avLst/>
          </a:prstGeom>
          <a:noFill/>
        </p:spPr>
        <p:txBody>
          <a:bodyPr wrap="none" rtlCol="0">
            <a:spAutoFit/>
          </a:bodyPr>
          <a:lstStyle/>
          <a:p>
            <a:r>
              <a:rPr lang="en-US" sz="6000" dirty="0"/>
              <a:t>1 – No improvement w/o participation</a:t>
            </a:r>
          </a:p>
          <a:p>
            <a:r>
              <a:rPr lang="en-US" sz="6000" dirty="0"/>
              <a:t>2 – Need a path to invest in outcome</a:t>
            </a:r>
          </a:p>
          <a:p>
            <a:r>
              <a:rPr lang="en-US" sz="6000" dirty="0"/>
              <a:t>3 – You can </a:t>
            </a:r>
            <a:r>
              <a:rPr lang="en-US" sz="6000"/>
              <a:t>do it!</a:t>
            </a:r>
            <a:endParaRPr lang="en-US" sz="6000" dirty="0"/>
          </a:p>
        </p:txBody>
      </p:sp>
    </p:spTree>
    <p:extLst>
      <p:ext uri="{BB962C8B-B14F-4D97-AF65-F5344CB8AC3E}">
        <p14:creationId xmlns:p14="http://schemas.microsoft.com/office/powerpoint/2010/main" val="3294263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35474" y="546955"/>
            <a:ext cx="3930521" cy="1874612"/>
          </a:xfrm>
          <a:prstGeom prst="rect">
            <a:avLst/>
          </a:prstGeom>
        </p:spPr>
      </p:pic>
      <p:pic>
        <p:nvPicPr>
          <p:cNvPr id="5" name="Picture 4"/>
          <p:cNvPicPr>
            <a:picLocks noChangeAspect="1"/>
          </p:cNvPicPr>
          <p:nvPr/>
        </p:nvPicPr>
        <p:blipFill>
          <a:blip r:embed="rId3"/>
          <a:stretch>
            <a:fillRect/>
          </a:stretch>
        </p:blipFill>
        <p:spPr>
          <a:xfrm>
            <a:off x="2324680" y="4487912"/>
            <a:ext cx="7544454" cy="1600205"/>
          </a:xfrm>
          <a:prstGeom prst="rect">
            <a:avLst/>
          </a:prstGeom>
        </p:spPr>
      </p:pic>
      <p:sp>
        <p:nvSpPr>
          <p:cNvPr id="6" name="TextBox 5"/>
          <p:cNvSpPr txBox="1"/>
          <p:nvPr/>
        </p:nvSpPr>
        <p:spPr>
          <a:xfrm>
            <a:off x="2044603" y="2697329"/>
            <a:ext cx="8102795" cy="1477328"/>
          </a:xfrm>
          <a:prstGeom prst="rect">
            <a:avLst/>
          </a:prstGeom>
          <a:noFill/>
        </p:spPr>
        <p:txBody>
          <a:bodyPr wrap="none" rtlCol="0">
            <a:spAutoFit/>
          </a:bodyPr>
          <a:lstStyle/>
          <a:p>
            <a:pPr algn="ctr" defTabSz="685800"/>
            <a:r>
              <a:rPr lang="en-US" sz="3000" b="1" dirty="0">
                <a:solidFill>
                  <a:prstClr val="black"/>
                </a:solidFill>
              </a:rPr>
              <a:t>Bruce Patterson</a:t>
            </a:r>
            <a:br>
              <a:rPr lang="en-US" sz="3000" b="1" dirty="0">
                <a:solidFill>
                  <a:prstClr val="black"/>
                </a:solidFill>
              </a:rPr>
            </a:br>
            <a:r>
              <a:rPr lang="en-US" sz="3000" b="1" dirty="0">
                <a:solidFill>
                  <a:prstClr val="black"/>
                </a:solidFill>
              </a:rPr>
              <a:t>Technology Director for the City of Ammon, Idaho</a:t>
            </a:r>
          </a:p>
          <a:p>
            <a:pPr algn="ctr" defTabSz="685800"/>
            <a:r>
              <a:rPr lang="en-US" sz="3000" b="1" dirty="0">
                <a:solidFill>
                  <a:srgbClr val="0000FF"/>
                </a:solidFill>
              </a:rPr>
              <a:t>bpatterson@ammonfiber.com</a:t>
            </a:r>
          </a:p>
        </p:txBody>
      </p:sp>
    </p:spTree>
    <p:extLst>
      <p:ext uri="{BB962C8B-B14F-4D97-AF65-F5344CB8AC3E}">
        <p14:creationId xmlns:p14="http://schemas.microsoft.com/office/powerpoint/2010/main" val="2282967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RecordSubtype xmlns="48c20a92-5db8-41f0-9d9f-8d137e85d42b">DTS - Administrative Files(GS-19 - 010024)</RecordSubtype>
    <SharedWithUsers xmlns="ce38e70d-ba6d-4a6c-8939-bc5196f40678">
      <UserInfo>
        <DisplayName>Shannon Whalen McDaniel</DisplayName>
        <AccountId>17</AccountId>
        <AccountType/>
      </UserInfo>
      <UserInfo>
        <DisplayName>Jack Belcher</DisplayName>
        <AccountId>33</AccountId>
        <AccountType/>
      </UserInfo>
      <UserInfo>
        <DisplayName>Hellmuth, Diane</DisplayName>
        <AccountId>152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B97967CE06B044598CD942F549A4777" ma:contentTypeVersion="14" ma:contentTypeDescription="Create a new document." ma:contentTypeScope="" ma:versionID="3d9c2424121662670d8b80a102dcc282">
  <xsd:schema xmlns:xsd="http://www.w3.org/2001/XMLSchema" xmlns:xs="http://www.w3.org/2001/XMLSchema" xmlns:p="http://schemas.microsoft.com/office/2006/metadata/properties" xmlns:ns2="48c20a92-5db8-41f0-9d9f-8d137e85d42b" xmlns:ns3="ce38e70d-ba6d-4a6c-8939-bc5196f40678" targetNamespace="http://schemas.microsoft.com/office/2006/metadata/properties" ma:root="true" ma:fieldsID="1b0972cfd46b5a0327245880a51cc3fd" ns2:_="" ns3:_="">
    <xsd:import namespace="48c20a92-5db8-41f0-9d9f-8d137e85d42b"/>
    <xsd:import namespace="ce38e70d-ba6d-4a6c-8939-bc5196f40678"/>
    <xsd:element name="properties">
      <xsd:complexType>
        <xsd:sequence>
          <xsd:element name="documentManagement">
            <xsd:complexType>
              <xsd:all>
                <xsd:element ref="ns2:RecordSubtype" minOccurs="0"/>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20a92-5db8-41f0-9d9f-8d137e85d42b" elementFormDefault="qualified">
    <xsd:import namespace="http://schemas.microsoft.com/office/2006/documentManagement/types"/>
    <xsd:import namespace="http://schemas.microsoft.com/office/infopath/2007/PartnerControls"/>
    <xsd:element name="RecordSubtype" ma:index="8" nillable="true" ma:displayName="Subtype" ma:default="DTS - Administrative Files(GS-19 - 010024)" ma:format="Dropdown" ma:internalName="RecordSubtype">
      <xsd:simpleType>
        <xsd:restriction base="dms:Choice">
          <xsd:enumeration value="DTS - Administrative Files(GS-19 - 010024)"/>
          <xsd:enumeration value="DTS - Fiscal Files(GS-02 - 010151)"/>
          <xsd:enumeration value="DTS - Operational Files(GS-19 - 010096)"/>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38e70d-ba6d-4a6c-8939-bc5196f4067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89badf8-0cd2-4e7b-b9e9-f8f3d3755954"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C47103-C971-4138-920F-7FCBE8F0DC33}">
  <ds:schemaRefs>
    <ds:schemaRef ds:uri="48c20a92-5db8-41f0-9d9f-8d137e85d42b"/>
    <ds:schemaRef ds:uri="http://schemas.microsoft.com/office/2006/metadata/properties"/>
    <ds:schemaRef ds:uri="http://purl.org/dc/elements/1.1/"/>
    <ds:schemaRef ds:uri="http://purl.org/dc/dcmitype/"/>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ce38e70d-ba6d-4a6c-8939-bc5196f40678"/>
    <ds:schemaRef ds:uri="http://purl.org/dc/terms/"/>
  </ds:schemaRefs>
</ds:datastoreItem>
</file>

<file path=customXml/itemProps2.xml><?xml version="1.0" encoding="utf-8"?>
<ds:datastoreItem xmlns:ds="http://schemas.openxmlformats.org/officeDocument/2006/customXml" ds:itemID="{D3E32261-E21F-4902-987C-8EE77EC582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20a92-5db8-41f0-9d9f-8d137e85d42b"/>
    <ds:schemaRef ds:uri="ce38e70d-ba6d-4a6c-8939-bc5196f406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87AF6C-97F4-415B-ABAF-E56AD4909A45}">
  <ds:schemaRefs>
    <ds:schemaRef ds:uri="Microsoft.SharePoint.Taxonomy.ContentTypeSync"/>
  </ds:schemaRefs>
</ds:datastoreItem>
</file>

<file path=customXml/itemProps4.xml><?xml version="1.0" encoding="utf-8"?>
<ds:datastoreItem xmlns:ds="http://schemas.openxmlformats.org/officeDocument/2006/customXml" ds:itemID="{6FD2C256-83F7-40FD-8774-D7E96301BE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494</TotalTime>
  <Words>1191</Words>
  <Application>Microsoft Macintosh PowerPoint</Application>
  <PresentationFormat>Widescreen</PresentationFormat>
  <Paragraphs>187</Paragraphs>
  <Slides>19</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Tw Cen MT</vt:lpstr>
      <vt:lpstr>Circuit</vt:lpstr>
      <vt:lpstr>Digital Equity in Arlington</vt:lpstr>
      <vt:lpstr>Where Does the disparity exist?</vt:lpstr>
      <vt:lpstr>Digital Divide in Arlington</vt:lpstr>
      <vt:lpstr>Digital Divide in Arlington</vt:lpstr>
      <vt:lpstr>Arlington's Vision for Digital Equity</vt:lpstr>
      <vt:lpstr>Progress Updates – Community Engagement</vt:lpstr>
      <vt:lpstr> Progress Updates - Summary Of Initiatives</vt:lpstr>
      <vt:lpstr> Progress Updates - Summary Of Initiatives</vt:lpstr>
      <vt:lpstr> Summary Of Planned Initiatives</vt:lpstr>
      <vt:lpstr> Contact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Hartell</dc:creator>
  <cp:lastModifiedBy>Microsoft Office User</cp:lastModifiedBy>
  <cp:revision>5</cp:revision>
  <dcterms:created xsi:type="dcterms:W3CDTF">2020-07-08T21:32:45Z</dcterms:created>
  <dcterms:modified xsi:type="dcterms:W3CDTF">2020-08-19T22:04:17Z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0x010100BB97967CE06B044598CD942F549A4777</vt:lpwstr>
  </property>
</Properties>
</file>